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media5.m4a" ContentType="audio/unknown"/>
  <Override PartName="/ppt/notesSlides/notesSlide7.xml" ContentType="application/vnd.openxmlformats-officedocument.presentationml.notesSlide+xml"/>
  <Override PartName="/ppt/media/media6.m4a" ContentType="audio/unknown"/>
  <Override PartName="/ppt/notesSlides/notesSlide8.xml" ContentType="application/vnd.openxmlformats-officedocument.presentationml.notesSlide+xml"/>
  <Override PartName="/ppt/media/media7.m4a" ContentType="audio/unknown"/>
  <Override PartName="/ppt/notesSlides/notesSlide9.xml" ContentType="application/vnd.openxmlformats-officedocument.presentationml.notesSlide+xml"/>
  <Override PartName="/ppt/media/media8.m4a" ContentType="audio/unknown"/>
  <Override PartName="/ppt/notesSlides/notesSlide10.xml" ContentType="application/vnd.openxmlformats-officedocument.presentationml.notesSlide+xml"/>
  <Override PartName="/ppt/media/media9.m4a" ContentType="audio/unknown"/>
  <Override PartName="/ppt/notesSlides/notesSlide11.xml" ContentType="application/vnd.openxmlformats-officedocument.presentationml.notesSlide+xml"/>
  <Override PartName="/ppt/media/media10.m4a" ContentType="audio/unknown"/>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hyperlink" Target="https://nbviewer.jupyter.org/github/braddelong/lecture-support-2020/blob/master/ps00-answers.ipynb"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 Id="rId3" Type="http://schemas.openxmlformats.org/officeDocument/2006/relationships/hyperlink" Target="mailto:delong@econ.berkeley.edu"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This book definitely will not teach you how to calculate price and quantity changes in response to demand shocks. That is not Dasgupta’s purpose. This book will, hopefully, teach you why figuring out price and quantity changes is a worthwhile thing to do.</a:t>
            </a:r>
          </a:p>
          <a:p>
            <a:pPr/>
          </a:p>
          <a:p>
            <a:pPr/>
            <a:r>
              <a:t>This is worth getting into your frontal brain lobes, for we are going to spend the semester studying the growth of the human economy, and we are going to do so by thinking like economists. </a:t>
            </a:r>
          </a:p>
          <a:p>
            <a:pPr/>
          </a:p>
          <a:p>
            <a:pPr/>
            <a:r>
              <a:t>Partha Dasgupta does model thinking like an economist: he focuses on what is going on at the margin, he looks at costs and benefits, he considers opportunity costs, and most of all he thinks in general equilibrium—how a society reaches situations in which patterns of interaction are stable, what those patterns are, and behind that the game theoretic foundations of what makes those patterns of interaction productive and unproductive.</a:t>
            </a:r>
          </a:p>
          <a:p>
            <a:pPr/>
          </a:p>
          <a:p>
            <a:pPr/>
            <a:r>
              <a:t>Dasgupta's observations on the nature and causes of the wealth of nations are, I think, usefully thrown into four bins: anthology intelligence, division of labor, mechanism design, and societal calculating machines. </a:t>
            </a:r>
          </a:p>
          <a:p>
            <a:pPr/>
          </a:p>
          <a:p>
            <a:pPr/>
            <a:r>
              <a:t>Because we can talk and write, we are an anthology intelligence: your brain is of use to me and my brain is of use to you, and what one of us knows or learns can be very quickly disseminated to the human race as a whole. This intellectual force multiplier makes us really smart—much smarter than any one of us could be if they had to reason things out from first principles and observations. But in order for human society to work, we need to build a system in which people are incentivized to share information rather than to transmit misinformation.</a:t>
            </a:r>
          </a:p>
          <a:p>
            <a:pPr/>
          </a:p>
          <a:p>
            <a:pPr/>
            <a:r>
              <a:t>One of the things our smartness as an anthology intelligence has uncovered is the huge benefits of the division of labor: if we each specialize and each do a piece of the job, we can massively magnify our productivity. But, once again, something has to happen for society to work: we need to build into it systems in which people are incentivized to cooperate productively, rather than to steal or to hold up others.</a:t>
            </a:r>
          </a:p>
          <a:p>
            <a:pPr/>
          </a:p>
          <a:p>
            <a:pPr/>
            <a:r>
              <a:t>These two lead us to the ideas of mechanism design: what societal mechanisms have we built so that we can trust each other? And how well do these mechanisms work—at what scale can we trust each other? And how can we set up a process for designing better societal mechanisms?</a:t>
            </a:r>
          </a:p>
          <a:p>
            <a:pPr/>
          </a:p>
          <a:p>
            <a:pPr/>
            <a:r>
              <a:t>These thoughts lead to one of the punchlines: a properly-designed and properly-regulated market economy is an extraordinarily useful societal calculating machine for telling us what we need to do to develop knowledge, spread knowledge, and cooperate to productively use knowledge. An ill-designed or improperly-regulated market economy? Not so much.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We have a number of discussion questions on Dasgupta’s little book—from 3 to 7 per chapter. Indeed, we could teach a whole course on this little book. It would be fun to do. (We would, however, have to add auxiliary readings.)</a:t>
            </a:r>
          </a:p>
          <a:p>
            <a:pPr/>
          </a:p>
          <a:p>
            <a:pPr/>
            <a:r>
              <a:t>As you page through and read this and the following two slides, see how many of these questions you can successfully answer to your satisfaction off the cuff. That is a good index of the extent to which you are already engaging in “active reading”. </a:t>
            </a:r>
          </a:p>
          <a:p>
            <a:pPr/>
          </a:p>
          <a:p>
            <a:pPr/>
            <a:r>
              <a:t>If your scores are low, I would advise you to think hard about what you need to do to retool how you read books, at least the books you wish to obtain some form of deep and durable knowledge from.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you—as class begins—to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researching for your final papers.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Plus we will assign a number of articles—the first of which, Andy Matuschak: Why Books Don’t Work, you should have already read before you got to this lecture.</a:t>
            </a:r>
          </a:p>
          <a:p>
            <a:pPr/>
          </a:p>
          <a:p>
            <a:pPr/>
            <a:r>
              <a:t>A note on grading. We will bump up the grades of people whose contributions to synchronous discussions make us think that they got the shaft in the formal point-attribution grading process—that is what the 20 “participation” points are. Quizzes are ungraded: they are supposed to be low stakes exercises. Otherwise, we will split points between asynchronous web discussions, problem sets, and the final paper 1/3-1/3/-1/3.</a:t>
            </a:r>
          </a:p>
          <a:p>
            <a:pPr/>
          </a:p>
          <a:p>
            <a:pPr/>
            <a:r>
              <a:t>Contributions to each of the 30 discussion threads will be graded on a 0-2 scale: 0 means that you did not complete the assignment before it closed; 1 means that in our view you simply phoned in your contribution, and did not make an effort; 2 means that you attempted to make a serious contribution to the discussion; 3 we reserve for someone whose contribution genuinely taught us something.</a:t>
            </a:r>
          </a:p>
          <a:p>
            <a:pPr/>
          </a:p>
          <a:p>
            <a:pPr/>
            <a:r>
              <a:t>The 15 problem sets will be graded on a 0-4 scale. 0 means that no assignment was submitted or that it was submitted more than 48 hrs after the assignment closed; 1 means that the assignment was submitted up to 48 hrs late; 2 means that the assignment was phoned in, with major components not seriously attempted; 3 means that you attempted all the major pieces but did not successfully complete some important aspects; 4 means that you successfully completed the problem set; 5 means that your problem set was sufficiently ingenious and excellent that it taught us, the instructors, something.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As to the logistics of this course… They are standard: the syllabus and course policies are in their usual bCourses place; our course number for bCourses is 1493152. You are responsible for reading and knowing the syllabus and course policies.</a:t>
            </a:r>
          </a:p>
          <a:p>
            <a:pPr/>
          </a:p>
          <a:p>
            <a:pPr/>
            <a:r>
              <a:t>The principal required reading for the course is the draft of my 20th century economic history book, which I am distributing to you.</a:t>
            </a:r>
          </a:p>
          <a:p>
            <a:pPr/>
          </a:p>
          <a:p>
            <a:pPr/>
            <a:r>
              <a:t>That is not the only required book, however. We require you—as class begins—to read Partha Dasgupta’s Economics: A Very Short Introduction as a warmup exercise: it is not a substitute for but rather a complement to Econ 1, and it is meant to remind you of economics as a discipline and get your thoughts moving as to what a history course like this that is an economic history course is likely both to see clearly and not see at all as we look at world history in the 20th century.</a:t>
            </a:r>
          </a:p>
          <a:p>
            <a:pPr/>
          </a:p>
          <a:p>
            <a:pPr/>
            <a:r>
              <a:t>We require you—as class begins—to read Robert Allen’s Global Economic History: A Very Short Introduction as a cooldown exercise and as a review. Allen has a somewhat different take on the world economy in the 20th century than I do. Reading him will: (a) provide a critique of my interpretation that you may find useful, (b) remind you of my interpretation, especially where it differs from his, and so aid in active learning, and (c) possibly strike sparks for questions you might investigate as you go about researching for your final papers.</a:t>
            </a:r>
          </a:p>
          <a:p>
            <a:pPr/>
          </a:p>
          <a:p>
            <a:pPr/>
            <a:r>
              <a:t>In between, we have Barry Eichengreen (2008): Globalizing Capital: A Short History of the World Monetary System, which we will read throughout the course. The international monetary system is the nervous system of the world economy. Its functions and dysfunctions are key. Barry provides a lot more background into how it functioned in different eras and thus how it fed into the rest of world economic history than I do. In between, we also have Robert Skidelsky (2010): Keynes: A Very Short Introduction. It is said that the history of the fall of the Roman Republic in the -100s is, given our source limitations, essentially the biography of the Roman consul and politician Marcus Tullius Cicero. A huge chunk of 20th century global economic history is the biography of John Maynard Keynes and his ideas. And Skidelsky is a brilliant writer: truly a pleasure to read or so I find him.</a:t>
            </a:r>
          </a:p>
          <a:p>
            <a:pPr/>
          </a:p>
          <a:p>
            <a:pPr/>
            <a:r>
              <a:t>Plus we will assign a number of articles—the first of which, Andy Matuschak: Why Books Don’t Work, you should have already read before you got to this lecture.</a:t>
            </a:r>
          </a:p>
          <a:p>
            <a:pPr/>
          </a:p>
          <a:p>
            <a:pPr/>
            <a:r>
              <a:t>A note on grading. We will bump up the grades of people whose contributions to synchronous discussions make us think that they got the shaft in the formal point-attribution grading process—that is what the 20 “participation” points are. Quizzes are ungraded: they are supposed to be low stakes exercises. Otherwise, we will split points between asynchronous web discussions, problem sets, and the final paper 1/3-1/3/-1/3.</a:t>
            </a:r>
          </a:p>
          <a:p>
            <a:pPr/>
          </a:p>
          <a:p>
            <a:pPr/>
            <a:r>
              <a:t>Contributions to each of the 30 discussion threads will be graded on a 0-2 scale: 0 means that you did not complete the assignment before it closed; 1 means that in our view you simply phoned in your contribution, and did not make an effort; 2 means that you attempted to make a serious contribution to the discussion; 3 we reserve for someone whose contribution genuinely taught us something.</a:t>
            </a:r>
          </a:p>
          <a:p>
            <a:pPr/>
          </a:p>
          <a:p>
            <a:pPr/>
            <a:r>
              <a:t>The 15 problem sets will be graded on a 0-4 scale. 0 means that no assignment was submitted or that it was submitted more than 48 hrs after the assignment closed; 1 means that the assignment was submitted up to 48 hrs late; 2 means that the assignment was phoned in, with major components not seriously attempted; 3 means that you attempted all the major pieces but did not successfully complete some important aspects; 4 means that you successfully completed the problem set; 5 means that your problem set was sufficiently ingenious and excellent that it taught us, the instructors, something.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PS00 URL: &lt;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a:p>
          <a:p>
            <a:pPr/>
            <a:r>
              <a:t>With answers: &lt;</a:t>
            </a:r>
            <a:r>
              <a:rPr u="sng">
                <a:solidFill>
                  <a:srgbClr val="0000FF"/>
                </a:solidFill>
                <a:uFill>
                  <a:solidFill>
                    <a:srgbClr val="0000FF"/>
                  </a:solidFill>
                </a:uFill>
                <a:hlinkClick r:id="rId4" invalidUrl="" action="" tgtFrame="" tooltip="" history="1" highlightClick="0" endSnd="0"/>
              </a:rPr>
              <a:t>https://nbviewer.jupyter.org/github/braddelong/lecture-support-2020/blob/master/ps00-answers.ipynb</a:t>
            </a:r>
            <a:r>
              <a:t>&gt;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But how do we accomplish this task? First, we have to figure out what Machiavelli is doing—figure out why books “reply” to Niccolo but not to Sokrates’s student Glaukon. And here we—your professors—are—often—not going to be good guides.</a:t>
            </a:r>
          </a:p>
          <a:p>
            <a:pPr/>
          </a:p>
          <a:p>
            <a:pPr/>
            <a:r>
              <a:t>We, you see, are genuinely world-class at what Machiavelli does. If we were not, we would not be here, doing what we do, holding the jobs we hold. We are very good at learning from books, curled up in a chair. We are very good at sitting in front of a screen, issuing commands and looking at the numbers that come back, in order to try to grasp in our minds the multi-dimensional shape of a dataset…</a:t>
            </a:r>
          </a:p>
          <a:p>
            <a:pPr/>
          </a:p>
          <a:p>
            <a:pPr/>
            <a:r>
              <a:t>And the kicker is: for us this process is largely if not totally unconscious. We do it. But we do not think about what we are doing when we do it.</a:t>
            </a:r>
          </a:p>
          <a:p>
            <a:pPr/>
          </a:p>
          <a:p>
            <a:pPr/>
            <a:r>
              <a:t>If this is going to work for you, you need to do consciously what we do largely unconsciously. Universities are good settings for that to happen. But at a university like Berkeley, the “active learning” component traditionally has happened largely by accident, as a byproduct of the formal educational process of large classes, lectures, &amp; exams. We as a university are quite good at it: Berkeley’s high reputation as a place to go to university is deserved. But our success is much more the result of institutional evolution via natural selection and imitation than the result of conscious design based on an accurate analysis of how to do this.</a:t>
            </a:r>
          </a:p>
          <a:p>
            <a:pPr/>
          </a:p>
          <a:p>
            <a:pPr/>
            <a:r>
              <a:t>We do know that “active” plays the major role: something you read once, twice, or even three times, but then do not do anything else with—your brain will take that information, decide that it is not important, and dump it with its connections in order to free up capacity for important things, like the wardrobes of the Kardashians or the technical specifications of imperial star destroyers.</a:t>
            </a:r>
          </a:p>
          <a:p>
            <a:pPr/>
          </a:p>
          <a:p>
            <a:pPr/>
            <a:r>
              <a:t>So here, as we move this class online, we are going to require that you be active: that you talk, write, and think about the materials—rather than just sit passively listening, or even reviewing.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So: whenever you read, read with </a:t>
            </a:r>
            <a:r>
              <a:rPr>
                <a:latin typeface="Avenir Book Oblique"/>
                <a:ea typeface="Avenir Book Oblique"/>
                <a:cs typeface="Avenir Book Oblique"/>
                <a:sym typeface="Avenir Book Oblique"/>
              </a:rPr>
              <a:t>intent. </a:t>
            </a:r>
            <a:r>
              <a:t>If you just skim, say, Dasgupta: Economics: A Very Short Introduction, you will then forget it—and you will have wasted an hour and a half—for our brains are very good at forgetting irrelevant information, and information we do not use and reuse is classified as irrelevant</a:t>
            </a:r>
          </a:p>
          <a:p>
            <a:pPr/>
          </a:p>
          <a:p>
            <a:pPr/>
            <a:r>
              <a:t>So I want you to do—consciously—what I do—largely unconsciously—when I read. When I read, I am very rarely just “reading”. I am generally also analyzing, compressing, synthesizing, and summarizing. I am thinking: that passage reminded me of something, and I am then turning away to find what it reminded me of, using the internet to refresh my recollection. I am constantly checking sources and references—that I can now do that is the glory of the internet, and I make maximum use of it. Is this author property quoting that one? What is the real context of that quotation? Did the first author intend the second author to take it that way—and even if that wasn’t the intended meaning, is it a valid meaning?</a:t>
            </a:r>
          </a:p>
          <a:p>
            <a:pPr/>
          </a:p>
          <a:p>
            <a:pPr/>
            <a:r>
              <a:t>I find that I am always taking notes—but very brief, synthesizing and summarizing notes. </a:t>
            </a:r>
          </a:p>
          <a:p>
            <a:pPr/>
          </a:p>
          <a:p>
            <a:pPr/>
            <a:r>
              <a:t>And I am generally asking myself questions—and then answering them—with respect to what the readings </a:t>
            </a:r>
            <a:r>
              <a:rPr>
                <a:latin typeface="Avenir Book Oblique"/>
                <a:ea typeface="Avenir Book Oblique"/>
                <a:cs typeface="Avenir Book Oblique"/>
                <a:sym typeface="Avenir Book Oblique"/>
              </a:rPr>
              <a:t>mean</a:t>
            </a:r>
            <a:r>
              <a:t>.</a:t>
            </a:r>
          </a:p>
          <a:p>
            <a:pPr/>
          </a:p>
          <a:p>
            <a:pPr/>
            <a:r>
              <a:t>We are going to make you write, ask, answer questions, reflect, and discuss. And we are going to do so by making the typical week of this class a complicated and activity-filled chain of episodes.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Thus we plan for the activity flow for a typical course module to be something like this:</a:t>
            </a:r>
          </a:p>
          <a:p>
            <a:pPr/>
          </a:p>
          <a:p>
            <a:pPr/>
            <a:r>
              <a:t>First: watch a very short introductory video. I am, truth be told, not enamored of introductory videos. But the research indicates that I am wrong. Human faces are very arresting. Hearing my voice and looking at my face—even on a flat screen—creates a human contact and makes me much more real to you. Your brain is then much more likely to figure out that what I say may well be important, and thus take the material from this course and make permanent connections rather than dumping it. That is the only way to, as the Greek historian Thoukydides writing in the early -300s put it, make what he or I have to teach into “a treasure for all time”.</a:t>
            </a:r>
          </a:p>
          <a:p>
            <a:pPr/>
          </a:p>
          <a:p>
            <a:pPr/>
            <a:r>
              <a:t>After the short introductory video, go and read the prefatory reading notes: they tell you what to look for in the assigned articles and book chapters, so that you do not start out as a blank, passive slate attempting to absorb words but rather begin to ask questions—and expect answers—from moment one. </a:t>
            </a:r>
          </a:p>
          <a:p>
            <a:pPr/>
          </a:p>
          <a:p>
            <a:pPr/>
            <a:r>
              <a:t>And then read the assigned readings, and read them with </a:t>
            </a:r>
            <a:r>
              <a:rPr>
                <a:latin typeface="Avenir Book Oblique"/>
                <a:ea typeface="Avenir Book Oblique"/>
                <a:cs typeface="Avenir Book Oblique"/>
                <a:sym typeface="Avenir Book Oblique"/>
              </a:rPr>
              <a:t>intent.</a:t>
            </a:r>
          </a:p>
          <a:p>
            <a:pPr/>
          </a:p>
          <a:p>
            <a:pPr/>
            <a:r>
              <a:t>After reading the assigned readings, go to the readings comprehension quiz. It is very short. Its purpose is not to test the things we want you to get out of the reading. Its purpose is, rather, so that you can judge whether you actually absorbed much from the readings at all.</a:t>
            </a:r>
          </a:p>
          <a:p>
            <a:pPr/>
          </a:p>
          <a:p>
            <a:pPr/>
            <a:r>
              <a:t>If you don’t ace the quiz, go back and read the assigned readings again—this time, with more </a:t>
            </a:r>
            <a:r>
              <a:rPr>
                <a:latin typeface="Avenir Book Oblique"/>
                <a:ea typeface="Avenir Book Oblique"/>
                <a:cs typeface="Avenir Book Oblique"/>
                <a:sym typeface="Avenir Book Oblique"/>
              </a:rPr>
              <a:t>intent</a:t>
            </a:r>
            <a:r>
              <a:t>, and more internal dialogue.</a:t>
            </a:r>
          </a:p>
          <a:p>
            <a:pPr/>
          </a:p>
          <a:p>
            <a:pPr/>
            <a:r>
              <a:t>Doing the reading is to be followed by participating in the (asynchronous, bCourses discussion thread) class-wide readings discussion.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Following this asynchronous readings discussion, I have my say. That is in fact what I am doing here: powerpoint slides with attached audio, of which I promise that no more than 40 minutes of audio a week will be required—and hopefully I will get better at compression.</a:t>
            </a:r>
          </a:p>
          <a:p>
            <a:pPr/>
          </a:p>
          <a:p>
            <a:pPr/>
            <a:r>
              <a:t>Reading and listening to my slide-based audio lectures will then be followed by a 60 minute zoom q&amp;a session, where I will answer your questions about the readings, the lectures, and the discussions so far—and I will feel free to answer questions none of you have asked if I think that it is important for you to hear my answers. The zoom q&amp;a sessions will be saved and posted, so if you miss one you can listen to it afterwards. But I do recommend “attending” live: live has a different feel, and synchronous has its place.</a:t>
            </a:r>
          </a:p>
          <a:p>
            <a:pPr/>
          </a:p>
          <a:p>
            <a:pPr/>
            <a:r>
              <a:t>The zoom q&amp;a session will be followed by your doing the weekly problem set in a framework called the jupyter notebook. More on that will follow—in fact, more on that will follow in the first jupyter notebook problem set. Its purpose is to get you acclimated to and familiar with this system.</a:t>
            </a:r>
          </a:p>
          <a:p>
            <a:pPr/>
          </a:p>
          <a:p>
            <a:pPr/>
            <a:r>
              <a:t>After the problem set, we will have three more activities in the module:</a:t>
            </a:r>
            <a:br/>
          </a:p>
          <a:p>
            <a:pPr marL="457200" indent="-457200">
              <a:buSzPct val="100000"/>
              <a:buAutoNum type="arabicPeriod" startAt="1"/>
            </a:pPr>
            <a:r>
              <a:t>We will divide you into not 25-person sections but 8-person breakout groups, and each will have a 30 minute synchronous zoom discussion with themselves, a GSI, me the professor, or more than one of us.</a:t>
            </a:r>
          </a:p>
          <a:p>
            <a:pPr/>
          </a:p>
          <a:p>
            <a:pPr/>
            <a:r>
              <a:t>2. We will have another asynchronous bCourses discussion thread, this time focused not on the readings per se but on the module as a whole. As before, your first contribution can be to answer one of the questions I set out to start the ball rolling. Your first contribution can be to ask a substantive question about the readings that puzzles you. Your second contribution—and your first contribution too, if you like—should be a substantial response to something that one of your fellow students says in the discussion threads. And then, if your contribution called forth substantial responses, you should at least acknowledge them.</a:t>
            </a:r>
          </a:p>
          <a:p>
            <a:pPr/>
          </a:p>
          <a:p>
            <a:pPr/>
            <a:r>
              <a:t>3. We will require you to provide feedback to us as to how the module went for you.</a:t>
            </a:r>
          </a:p>
          <a:p>
            <a:pPr/>
          </a:p>
          <a:p>
            <a:pPr/>
            <a:r>
              <a:t>And then we instructors have our zoom and our email office hours as well…</a:t>
            </a:r>
          </a:p>
          <a:p>
            <a:pPr/>
          </a:p>
          <a:p>
            <a:pPr/>
            <a:r>
              <a:t>Complex? Yes. Why? Because we do not have all of the face-to-face, running into fellow students in the cafeteria, complaining on social media about the problem set (actually, I hope that we will still have that), and other activities that in the meatspace version of the course promote the active learning that is the core of the university’s value added.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We have a complicated proposed schedule for the various activities—that are twelve in number—that we think will make up the typical module-week. But we reserve the right to make on-the-fly adjustments over the course of the semester. We want to do what works as far as education is concerned. We want to drop what isn’t working. We figure that we have a right to ten and only ten hours of your attention and effort each week. And we want to use those ten hours a week that you are going to give us well.</a:t>
            </a:r>
          </a:p>
          <a:p>
            <a:pPr/>
          </a:p>
          <a:p>
            <a:pPr/>
            <a:r>
              <a:t>One more thing to note: we are, each week, going to also look back—review briefly what we did last week, and review in greater depth what we did four weeks ago. Plus there will be the end-of-semester review process. Reminding your brain that, yes, this is important for you to remember and make new connections mentally even if you have not seen it for a while—that kind of structured repetition is very important if your learning is to be more than evanescent.</a:t>
            </a:r>
          </a:p>
          <a:p>
            <a:pPr/>
          </a:p>
          <a:p>
            <a:pPr/>
            <a:r>
              <a:t>And I want you to—immediately—email to us where you think something is likely to go wrong with this chain of activities, as far as its assisting your learning is concerned. And we want to be emailed as soon as something does go wrong.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For the semester as a whole, you can begin the first “As Class Begins…” module on Fr Aug 25: we commit to freezing the materials in their final state then. The first of the required (to listen to; not necessarily to attend live—people’s schedules are going to get very complicated very quickly) zoom q&amp;a session will be Tu Aug 25 15:30 PDT; zoom URL: TBA. The last class day will be Fr Dec 4. That gives us 15 full weeks—15 full modules. Plus then there will be our RRR week review. Plus then there will be our final paper.</a:t>
            </a:r>
          </a:p>
          <a:p>
            <a:pPr/>
          </a:p>
          <a:p>
            <a:pPr/>
            <a:r>
              <a:t>Now here is a question: Where should we be working you harder? What else should we be asking people to do—in addition to weekly participation in the threaded discussions, weekly problem sets, &amp; a final paper—to make this semester educationally worthwhile for you? Answers and suggestions in email to </a:t>
            </a:r>
            <a:r>
              <a:rPr u="sng">
                <a:solidFill>
                  <a:srgbClr val="0000FF"/>
                </a:solidFill>
                <a:uFill>
                  <a:solidFill>
                    <a:srgbClr val="0000FF"/>
                  </a:solidFill>
                </a:uFill>
                <a:hlinkClick r:id="rId3" invalidUrl="" action="" tgtFrame="" tooltip="" history="1" highlightClick="0" endSnd="0"/>
              </a:rPr>
              <a:t>delong@econ.berkeley.edu</a:t>
            </a:r>
            <a:r>
              <a:t> please, with “Econ 115 Extra” as the subject line…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And one more thing. More than 25 years ago I learned how useful it is to ask Bob Rubin’s Question—I hope you can hear the capital “Q” in question, because it is very important—named after the former Treasury Secretary, NEC Director, and Goldman-Sachs co-head. It is very useful to ask. It is this: What, at the end of the semester, will we wish we had done today?</a:t>
            </a:r>
          </a:p>
          <a:p>
            <a:pPr/>
          </a:p>
          <a:p>
            <a:pPr/>
            <a:r>
              <a:t>I will need to hear three proposed answers, at least, at the start of the zoom q&amp;a session. For if you put yourself in your future shoes and look back at what was left undone with regret, and then if you take action, you have the greatest chance of avoiding the situations that you would later regret by taking preemptive action.</a:t>
            </a:r>
          </a:p>
          <a:p>
            <a:pPr/>
          </a:p>
          <a:p>
            <a:pPr/>
            <a:r>
              <a:t>I very much want to know now what my regrets might be come December, so I can take action immediately, and so avoid them.</a:t>
            </a:r>
          </a:p>
          <a:p>
            <a:pPr/>
          </a:p>
          <a:p>
            <a:pPr/>
            <a:r>
              <a:t>Please help.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As I already said, this is not just a history course, but an </a:t>
            </a:r>
            <a:r>
              <a:rPr>
                <a:latin typeface="Avenir Book Oblique"/>
                <a:ea typeface="Avenir Book Oblique"/>
                <a:cs typeface="Avenir Book Oblique"/>
                <a:sym typeface="Avenir Book Oblique"/>
              </a:rPr>
              <a:t>economic</a:t>
            </a:r>
            <a:r>
              <a:t> history course. (And this is not just an economics course, but an economic </a:t>
            </a:r>
            <a:r>
              <a:rPr>
                <a:latin typeface="Avenir Book Oblique"/>
                <a:ea typeface="Avenir Book Oblique"/>
                <a:cs typeface="Avenir Book Oblique"/>
                <a:sym typeface="Avenir Book Oblique"/>
              </a:rPr>
              <a:t>history</a:t>
            </a:r>
            <a:r>
              <a:t> course.) In the next module we will get into what it means to take a </a:t>
            </a:r>
            <a:r>
              <a:rPr>
                <a:latin typeface="Avenir Book Oblique"/>
                <a:ea typeface="Avenir Book Oblique"/>
                <a:cs typeface="Avenir Book Oblique"/>
                <a:sym typeface="Avenir Book Oblique"/>
              </a:rPr>
              <a:t>historical</a:t>
            </a:r>
            <a:r>
              <a:t> view of a subject or a situation. In this module we are looking into what it means to take an </a:t>
            </a:r>
            <a:r>
              <a:rPr>
                <a:latin typeface="Avenir Book Oblique"/>
                <a:ea typeface="Avenir Book Oblique"/>
                <a:cs typeface="Avenir Book Oblique"/>
                <a:sym typeface="Avenir Book Oblique"/>
              </a:rPr>
              <a:t>economic</a:t>
            </a:r>
            <a:r>
              <a:t> view. Hence we had you read Dasgupta—to remind those of you have forgotten Econ 1 what economics is as a way of thought, and to reinforce in all of you your grasp of economics by providing you with what Partha Dasgupta thinks economics is for.</a:t>
            </a:r>
          </a:p>
          <a:p>
            <a:pPr/>
          </a:p>
          <a:p>
            <a:pPr/>
            <a:r>
              <a:t>Dasgupta provides a non-standard introduction. Your standard introduction would set out perhaps four fundamental principles—for example, that (i) people have likes and dislikes, and thus that decisions and situations have, for the people involved, both benefits and costs; (ii) even things that seem unmixed blessings have costs—opportunity costs—for choosing to do good thing X often means that you are giving up the opportunity to do good thing Y; (iii) people’s actions interact because people are interdependent, often the vector sum of their actions and interactions will be a result that nobody intended to bring about or perhaps even wished to see, and that societies will fall into patterns of activity that reproduce themselves in the sense of providing nobody with an incentive to do anything differently—reach a system equilibrium—and (iv) that the most important individual decisions in determining the ultimate societal outcome will be the </a:t>
            </a:r>
            <a:r>
              <a:rPr>
                <a:latin typeface="Avenir Book Oblique"/>
                <a:ea typeface="Avenir Book Oblique"/>
                <a:cs typeface="Avenir Book Oblique"/>
                <a:sym typeface="Avenir Book Oblique"/>
              </a:rPr>
              <a:t>marginal</a:t>
            </a:r>
            <a:r>
              <a:t> decisions, the decisions made by the people who could have most easily and straightforwardly chosen otherwise. </a:t>
            </a:r>
          </a:p>
          <a:p>
            <a:pPr/>
          </a:p>
          <a:p>
            <a:pPr/>
            <a:r>
              <a:t>It would then apply these principles and teach you to do things like calculate equilibrium quantities produced and sold and prices charged in the market for some good or service.</a:t>
            </a:r>
          </a:p>
          <a:p>
            <a:pPr/>
          </a:p>
          <a:p>
            <a:pPr/>
            <a:r>
              <a:t>Partha Dasgupta takes a different view. He asks a game theorist’s question: how do people fall into the patterns of interaction and exchange they do? And what makes those patterns especially productive or unproductive? In so doing he attempts to model “thinking like an economist”? And he hopes that readers, by watching and following his thoughts, will be taught an answer to the question: why would one want to “think like an economist”?: </a:t>
            </a:r>
          </a:p>
          <a:p>
            <a:pPr/>
          </a:p>
          <a:p>
            <a:pPr/>
            <a:r>
              <a:t>You should also think about why this economic way of thinking is particularly useful in thinking about the economy. A hint: there is an old line about the difference between economics and sociology that goes like this: economics is all about how people make choices, and sociology is about how people do not have any important choices to make.</a:t>
            </a:r>
          </a:p>
          <a:p>
            <a:pPr/>
          </a:p>
          <a:p>
            <a:pPr/>
            <a:r>
              <a:t>And think about what kinds of things an </a:t>
            </a:r>
            <a:r>
              <a:rPr>
                <a:latin typeface="Avenir Book Oblique"/>
                <a:ea typeface="Avenir Book Oblique"/>
                <a:cs typeface="Avenir Book Oblique"/>
                <a:sym typeface="Avenir Book Oblique"/>
              </a:rPr>
              <a:t>economic</a:t>
            </a:r>
            <a:r>
              <a:t> view is likely to see especially clearly. And think about what kinds of things an </a:t>
            </a:r>
            <a:r>
              <a:rPr>
                <a:latin typeface="Avenir Book Oblique"/>
                <a:ea typeface="Avenir Book Oblique"/>
                <a:cs typeface="Avenir Book Oblique"/>
                <a:sym typeface="Avenir Book Oblique"/>
              </a:rPr>
              <a:t>economic </a:t>
            </a:r>
            <a:r>
              <a:t>view is likely to fail to see at all.</a:t>
            </a:r>
          </a:p>
          <a:p>
            <a:pPr/>
          </a:p>
          <a:p>
            <a:pPr/>
            <a:r>
              <a:t>——</a:t>
            </a:r>
          </a:p>
          <a:p>
            <a:pPr/>
          </a:p>
          <a:p>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hKUPRSiDeqytMrEOMgwWUebA" TargetMode="External"/><Relationship Id="rId3" Type="http://schemas.openxmlformats.org/officeDocument/2006/relationships/hyperlink" Target="https://github.com/braddelong/public-files/blob/master/video-module-0-intro-2020-05-14.mp4" TargetMode="External"/><Relationship Id="rId4" Type="http://schemas.openxmlformats.org/officeDocument/2006/relationships/hyperlink" Target="https://www.youtube.com/watch?v=AnSjX8ClAXQ" TargetMode="External"/><Relationship Id="rId5" Type="http://schemas.openxmlformats.org/officeDocument/2006/relationships/hyperlink" Target="https://github.com/braddelong/public-files/blob/master/readings/article-matuschak-books.pdf" TargetMode="External"/><Relationship Id="rId6" Type="http://schemas.openxmlformats.org/officeDocument/2006/relationships/hyperlink" Target="https://github.com/braddelong/public-files/blob/master/readings/book-dasgupta-economics.pdf" TargetMode="External"/><Relationship Id="rId7" Type="http://schemas.openxmlformats.org/officeDocument/2006/relationships/hyperlink" Target="https://www.icloud.com/keynote/0FVJH3UuqPuq91KpU0jRc1vRQ" TargetMode="External"/><Relationship Id="rId8" Type="http://schemas.openxmlformats.org/officeDocument/2006/relationships/hyperlink" Target="https://en.wikipedia.org/wiki/J._Bradford_DeLong" TargetMode="External"/><Relationship Id="rId9" Type="http://schemas.openxmlformats.org/officeDocument/2006/relationships/image" Target="../media/image1.tif"/><Relationship Id="rId10" Type="http://schemas.openxmlformats.org/officeDocument/2006/relationships/hyperlink" Target="https://en.wikipedia.org/wiki/University_of_al-Qarawiyyin" TargetMode="External"/><Relationship Id="rId11"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audio" Target="../media/media10.m4a"/><Relationship Id="rId8" Type="http://schemas.microsoft.com/office/2007/relationships/media" Target="../media/media10.m4a"/><Relationship Id="rId9"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bcourses.berkeley.edu/courses/1493152/assignments/syllabus" TargetMode="External"/><Relationship Id="rId4" Type="http://schemas.openxmlformats.org/officeDocument/2006/relationships/hyperlink" Target="https://delong.typepad.com/files/dasgupta-economics.pdf" TargetMode="External"/><Relationship Id="rId5" Type="http://schemas.openxmlformats.org/officeDocument/2006/relationships/hyperlink" Target="https://delong.typepad.com/files/eichengreen-globalizing.pdf" TargetMode="External"/><Relationship Id="rId6" Type="http://schemas.openxmlformats.org/officeDocument/2006/relationships/hyperlink" Target="https://delong.typepad.com/files/skidelsky-keynes.pdf" TargetMode="External"/><Relationship Id="rId7" Type="http://schemas.openxmlformats.org/officeDocument/2006/relationships/hyperlink" Target="https://delong.typepad.com/files/allen-geh.pdf" TargetMode="External"/><Relationship Id="rId8" Type="http://schemas.openxmlformats.org/officeDocument/2006/relationships/hyperlink" Target="https://www.icloud.com/pages/0jK0cjqqw-D4wRayNOo87pLYw" TargetMode="External"/><Relationship Id="rId9" Type="http://schemas.openxmlformats.org/officeDocument/2006/relationships/image" Target="../media/image2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readings/article-clark-secret-history.pdf" TargetMode="External"/><Relationship Id="rId3" Type="http://schemas.openxmlformats.org/officeDocument/2006/relationships/hyperlink" Target="https://github.com/braddelong/public-files/blob/master/readings/article-diocletian-price-edict-kropff.pdf" TargetMode="External"/><Relationship Id="rId4" Type="http://schemas.openxmlformats.org/officeDocument/2006/relationships/hyperlink" Target="https://github.com/braddelong/public-files/blob/master/readings/letter-machiavelli-vettori.pdf" TargetMode="External"/><Relationship Id="rId5" Type="http://schemas.openxmlformats.org/officeDocument/2006/relationships/hyperlink" Target="https://github.com/braddelong/public-files/blob/master/readings/article-matuschak-books.pdf" TargetMode="External"/><Relationship Id="rId6" Type="http://schemas.openxmlformats.org/officeDocument/2006/relationships/hyperlink" Target="https://github.com/braddelong/public-files/blob/master/readings/book-plato-phaedrus.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goks2xcpH0o" TargetMode="External"/><Relationship Id="rId3" Type="http://schemas.openxmlformats.org/officeDocument/2006/relationships/image" Target="../media/image25.png"/><Relationship Id="rId4" Type="http://schemas.openxmlformats.org/officeDocument/2006/relationships/image" Target="../media/image2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datahub.berkeley.edu/user-redirect/interact?account=braddelong&amp;repo=lecture-support-2020&amp;branch=master&amp;path=ps00.ipynb" TargetMode="External"/><Relationship Id="rId4" Type="http://schemas.openxmlformats.org/officeDocument/2006/relationships/image" Target="../media/image2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braddelong/public-files/blob/master/readings/book-snow-two-cultures.pdf" TargetMode="External"/><Relationship Id="rId3" Type="http://schemas.openxmlformats.org/officeDocument/2006/relationships/hyperlink" Target="https://www.youtube.com/watch?v=Wd6a3JIFH0s" TargetMode="External"/><Relationship Id="rId4"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299/" TargetMode="External"/><Relationship Id="rId3" Type="http://schemas.openxmlformats.org/officeDocument/2006/relationships/image" Target="../media/image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93152" TargetMode="External"/><Relationship Id="rId4" Type="http://schemas.openxmlformats.org/officeDocument/2006/relationships/hyperlink" Target="https://github.com/braddelong/public-files/blob/master/econ-115-master.pptx" TargetMode="External"/><Relationship Id="rId5" Type="http://schemas.openxmlformats.org/officeDocument/2006/relationships/hyperlink" Target="https://www.icloud.com/keynote/0oWNqxKlrwJZn8H1UbIfG-LBg"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FVJH3UuqPuq91KpU0jRc1vRQ" TargetMode="External"/><Relationship Id="rId3" Type="http://schemas.openxmlformats.org/officeDocument/2006/relationships/hyperlink" Target="https://en.wikipedia.org/wiki/J._Bradford_DeLong" TargetMode="External"/><Relationship Id="rId4" Type="http://schemas.openxmlformats.org/officeDocument/2006/relationships/image" Target="../media/image1.tif"/><Relationship Id="rId5" Type="http://schemas.openxmlformats.org/officeDocument/2006/relationships/hyperlink" Target="https://en.wikipedia.org/wiki/University_of_al-Qarawiyyin" TargetMode="External"/><Relationship Id="rId6"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raddelong/public-files/blob/master/book-dasgupta-reading-note-text.pdf" TargetMode="External"/><Relationship Id="rId3" Type="http://schemas.openxmlformats.org/officeDocument/2006/relationships/hyperlink" Target="https://github.com/braddelong/public-files/blob/master/book-dasgupta-reading-note.pdf" TargetMode="External"/><Relationship Id="rId4" Type="http://schemas.openxmlformats.org/officeDocument/2006/relationships/hyperlink" Target="https://github.com/braddelong/public-files/blob/master/book-dasgupta-reading-note.pptx" TargetMode="External"/><Relationship Id="rId5" Type="http://schemas.openxmlformats.org/officeDocument/2006/relationships/hyperlink" Target="https://github.com/braddelong/public-files/blob/master/readings/book-dasgupta-economics.pdf" TargetMode="External"/><Relationship Id="rId6" Type="http://schemas.openxmlformats.org/officeDocument/2006/relationships/hyperlink" Target="https://github.com/braddelong/public-files/blob/master/readings/book-smith-wealth.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courses.berkeley.edu/courses/1493152/discussion_topics/5774300" TargetMode="External"/><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0. As Class Begins…</a:t>
            </a:r>
          </a:p>
        </p:txBody>
      </p:sp>
      <p:sp>
        <p:nvSpPr>
          <p:cNvPr id="136"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182880">
              <a:spcBef>
                <a:spcPts val="200"/>
              </a:spcBef>
              <a:buSzTx/>
              <a:buNone/>
              <a:defRPr b="1" sz="960">
                <a:uFill>
                  <a:solidFill>
                    <a:srgbClr val="000000"/>
                  </a:solidFill>
                </a:uFill>
                <a:latin typeface="+mj-lt"/>
                <a:ea typeface="+mj-ea"/>
                <a:cs typeface="+mj-cs"/>
                <a:sym typeface="Helvetica"/>
              </a:defRPr>
            </a:pPr>
            <a:r>
              <a:t>Orientation: </a:t>
            </a:r>
            <a:r>
              <a:rPr b="0">
                <a:latin typeface="Times New Roman"/>
                <a:ea typeface="Times New Roman"/>
                <a:cs typeface="Times New Roman"/>
                <a:sym typeface="Times New Roman"/>
              </a:rPr>
              <a:t>How do we learn economics? Especially now with COVID-19?</a:t>
            </a:r>
            <a:endParaRPr b="0">
              <a:latin typeface="Times New Roman"/>
              <a:ea typeface="Times New Roman"/>
              <a:cs typeface="Times New Roman"/>
              <a:sym typeface="Times New Roman"/>
            </a:endParaRPr>
          </a:p>
          <a:p>
            <a:pPr marL="182880" indent="-182880" defTabSz="164305">
              <a:spcBef>
                <a:spcPts val="200"/>
              </a:spcBef>
              <a:buSzPct val="100000"/>
              <a:defRPr sz="960">
                <a:latin typeface="Times New Roman"/>
                <a:ea typeface="Times New Roman"/>
                <a:cs typeface="Times New Roman"/>
                <a:sym typeface="Times New Roman"/>
              </a:defRPr>
            </a:pPr>
            <a:r>
              <a:rPr b="1"/>
              <a:t>Video</a:t>
            </a:r>
            <a:r>
              <a:t>: Introduction &lt;</a:t>
            </a:r>
            <a:r>
              <a:rPr u="sng">
                <a:solidFill>
                  <a:srgbClr val="0000FF"/>
                </a:solidFill>
                <a:uFill>
                  <a:solidFill>
                    <a:srgbClr val="0000FF"/>
                  </a:solidFill>
                </a:uFill>
                <a:hlinkClick r:id="rId2" invalidUrl="" action="" tgtFrame="" tooltip="" history="1" highlightClick="0" endSnd="0"/>
              </a:rPr>
              <a:t>https://www.icloud.com/keynote/0hKUPRSiDeqytMrEOMgwWUebA</a:t>
            </a:r>
            <a:r>
              <a:t>&gt; &lt;</a:t>
            </a:r>
            <a:r>
              <a:rPr u="sng">
                <a:solidFill>
                  <a:srgbClr val="0000FF"/>
                </a:solidFill>
                <a:uFill>
                  <a:solidFill>
                    <a:srgbClr val="0000FF"/>
                  </a:solidFill>
                </a:uFill>
                <a:hlinkClick r:id="rId3" invalidUrl="" action="" tgtFrame="" tooltip="" history="1" highlightClick="0" endSnd="0"/>
              </a:rPr>
              <a:t>https://github.com/braddelong/public-files/blob/master/video-module-0-intro-2020-05-14.mp4</a:t>
            </a:r>
            <a:r>
              <a:t>&gt; &lt;</a:t>
            </a:r>
            <a:r>
              <a:rPr u="sng">
                <a:solidFill>
                  <a:srgbClr val="0000FF"/>
                </a:solidFill>
                <a:uFill>
                  <a:solidFill>
                    <a:srgbClr val="0000FF"/>
                  </a:solidFill>
                </a:uFill>
                <a:hlinkClick r:id="rId4" invalidUrl="" action="" tgtFrame="" tooltip="" history="1" highlightClick="0" endSnd="0"/>
              </a:rPr>
              <a:t>https://www.youtube.com/watch?v=AnSjX8ClAXQ</a:t>
            </a:r>
            <a:r>
              <a:t>&gt;</a:t>
            </a:r>
          </a:p>
          <a:p>
            <a:pPr marL="0" indent="0" defTabSz="182880">
              <a:spcBef>
                <a:spcPts val="200"/>
              </a:spcBef>
              <a:buSzTx/>
              <a:buNone/>
              <a:defRPr b="1" sz="960">
                <a:uFill>
                  <a:solidFill>
                    <a:srgbClr val="000000"/>
                  </a:solidFill>
                </a:uFill>
                <a:latin typeface="+mj-lt"/>
                <a:ea typeface="+mj-ea"/>
                <a:cs typeface="+mj-cs"/>
                <a:sym typeface="Helvetica"/>
              </a:defRPr>
            </a:pPr>
          </a:p>
          <a:p>
            <a:pPr marL="0" indent="0" defTabSz="182880">
              <a:spcBef>
                <a:spcPts val="200"/>
              </a:spcBef>
              <a:buSzTx/>
              <a:buNone/>
              <a:defRPr b="1" sz="960">
                <a:uFill>
                  <a:solidFill>
                    <a:srgbClr val="000000"/>
                  </a:solidFill>
                </a:uFill>
                <a:latin typeface="+mj-lt"/>
                <a:ea typeface="+mj-ea"/>
                <a:cs typeface="+mj-cs"/>
                <a:sym typeface="Helvetica"/>
              </a:defRPr>
            </a:pPr>
            <a:r>
              <a:t>Readings: </a:t>
            </a:r>
          </a:p>
          <a:p>
            <a:pPr marL="182880" indent="-182880" defTabSz="182880">
              <a:spcBef>
                <a:spcPts val="200"/>
              </a:spcBef>
              <a:buSzPct val="100000"/>
              <a:defRPr b="1" sz="960">
                <a:uFill>
                  <a:solidFill>
                    <a:srgbClr val="000000"/>
                  </a:solidFill>
                </a:uFill>
                <a:latin typeface="+mj-lt"/>
                <a:ea typeface="+mj-ea"/>
                <a:cs typeface="+mj-cs"/>
                <a:sym typeface="Helvetica"/>
              </a:defRPr>
            </a:pPr>
            <a:r>
              <a:rPr>
                <a:latin typeface="Times New Roman"/>
                <a:ea typeface="Times New Roman"/>
                <a:cs typeface="Times New Roman"/>
                <a:sym typeface="Times New Roman"/>
              </a:rPr>
              <a:t>Prefatory notes</a:t>
            </a:r>
            <a:r>
              <a:rPr b="0">
                <a:latin typeface="Times New Roman"/>
                <a:ea typeface="Times New Roman"/>
                <a:cs typeface="Times New Roman"/>
                <a:sym typeface="Times New Roman"/>
              </a:rPr>
              <a:t> on Matuschak &amp; Dasgupta</a:t>
            </a:r>
            <a:endParaRPr b="0"/>
          </a:p>
          <a:p>
            <a:pPr marL="182880" indent="-182880" defTabSz="164305">
              <a:spcBef>
                <a:spcPts val="200"/>
              </a:spcBef>
              <a:buSzPct val="100000"/>
              <a:defRPr sz="960">
                <a:latin typeface="Times New Roman"/>
                <a:ea typeface="Times New Roman"/>
                <a:cs typeface="Times New Roman"/>
                <a:sym typeface="Times New Roman"/>
              </a:defRPr>
            </a:pPr>
            <a:r>
              <a:rPr b="1"/>
              <a:t>Andy Matuschak</a:t>
            </a:r>
            <a:r>
              <a:t>: </a:t>
            </a:r>
            <a:r>
              <a:rPr i="1"/>
              <a:t>Why Books Don’t Work </a:t>
            </a:r>
            <a:r>
              <a:t>&lt;</a:t>
            </a:r>
            <a:r>
              <a:rPr u="sng">
                <a:solidFill>
                  <a:srgbClr val="0000FF"/>
                </a:solidFill>
                <a:uFill>
                  <a:solidFill>
                    <a:srgbClr val="0000FF"/>
                  </a:solidFill>
                </a:uFill>
                <a:hlinkClick r:id="rId5" invalidUrl="" action="" tgtFrame="" tooltip="" history="1" highlightClick="0" endSnd="0"/>
              </a:rPr>
              <a:t>https://github.com/braddelong/public-files/blob/master/readings/article-matuschak-books.pdf</a:t>
            </a:r>
            <a:r>
              <a:t>&gt; </a:t>
            </a:r>
          </a:p>
          <a:p>
            <a:pPr marL="182880" indent="-182880" defTabSz="164305">
              <a:spcBef>
                <a:spcPts val="200"/>
              </a:spcBef>
              <a:buSzPct val="100000"/>
              <a:defRPr sz="960">
                <a:latin typeface="Times New Roman"/>
                <a:ea typeface="Times New Roman"/>
                <a:cs typeface="Times New Roman"/>
                <a:sym typeface="Times New Roman"/>
              </a:defRPr>
            </a:pPr>
            <a:r>
              <a:rPr b="1"/>
              <a:t>Partha Dasgupta</a:t>
            </a:r>
            <a:r>
              <a:t>:</a:t>
            </a:r>
            <a:r>
              <a:rPr i="1"/>
              <a:t> Economics: A Very Short Introduction</a:t>
            </a:r>
            <a:r>
              <a:t> &lt;</a:t>
            </a:r>
            <a:r>
              <a:rPr u="sng">
                <a:solidFill>
                  <a:srgbClr val="0000FF"/>
                </a:solidFill>
                <a:uFill>
                  <a:solidFill>
                    <a:srgbClr val="0000FF"/>
                  </a:solidFill>
                </a:uFill>
                <a:hlinkClick r:id="rId6" invalidUrl="" action="" tgtFrame="" tooltip="" history="1" highlightClick="0" endSnd="0"/>
              </a:rPr>
              <a:t>https://github.com/braddelong/public-files/blob/master/readings/book-dasgupta-economics.pdf</a:t>
            </a:r>
            <a:r>
              <a:t>&gt;</a:t>
            </a:r>
          </a:p>
          <a:p>
            <a:pPr marL="182880" indent="-182880" defTabSz="164305">
              <a:spcBef>
                <a:spcPts val="200"/>
              </a:spcBef>
              <a:buSzPct val="100000"/>
              <a:defRPr sz="960">
                <a:latin typeface="Times New Roman"/>
                <a:ea typeface="Times New Roman"/>
                <a:cs typeface="Times New Roman"/>
                <a:sym typeface="Times New Roman"/>
              </a:defRPr>
            </a:pPr>
            <a:r>
              <a:rPr b="1"/>
              <a:t>Discuss</a:t>
            </a:r>
            <a:r>
              <a:t>: Reaction to Readings for: 0. As Class Begins…</a:t>
            </a:r>
          </a:p>
          <a:p>
            <a:pPr marL="0" indent="0" defTabSz="208483">
              <a:spcBef>
                <a:spcPts val="200"/>
              </a:spcBef>
              <a:buSzTx/>
              <a:buNone/>
              <a:tabLst>
                <a:tab pos="88900" algn="l"/>
              </a:tabLst>
              <a:defRPr b="1" sz="960">
                <a:uFill>
                  <a:solidFill>
                    <a:srgbClr val="000000"/>
                  </a:solidFill>
                </a:uFill>
                <a:latin typeface="+mj-lt"/>
                <a:ea typeface="+mj-ea"/>
                <a:cs typeface="+mj-cs"/>
                <a:sym typeface="Helvetica"/>
              </a:defRPr>
            </a:pPr>
          </a:p>
          <a:p>
            <a:pPr marL="0" indent="0" defTabSz="208483">
              <a:spcBef>
                <a:spcPts val="200"/>
              </a:spcBef>
              <a:buSzTx/>
              <a:buNone/>
              <a:tabLst>
                <a:tab pos="88900" algn="l"/>
              </a:tabLst>
              <a:defRPr b="1" sz="960">
                <a:uFill>
                  <a:solidFill>
                    <a:srgbClr val="000000"/>
                  </a:solidFill>
                </a:uFill>
                <a:latin typeface="+mj-lt"/>
                <a:ea typeface="+mj-ea"/>
                <a:cs typeface="+mj-cs"/>
                <a:sym typeface="Helvetica"/>
              </a:defRPr>
            </a:pPr>
            <a:r>
              <a:t>Lectures &amp; q &amp; a:</a:t>
            </a:r>
          </a:p>
          <a:p>
            <a:pPr marL="182880" indent="-182880"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rPr b="1"/>
              <a:t>Slides</a:t>
            </a:r>
            <a:r>
              <a:t> with Audio:</a:t>
            </a:r>
          </a:p>
          <a:p>
            <a:pPr lvl="1" marL="259079" indent="-182880"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t>The educational process</a:t>
            </a:r>
          </a:p>
          <a:p>
            <a:pPr lvl="1" marL="259079" indent="-182880"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t>Typical module activity flow</a:t>
            </a:r>
          </a:p>
          <a:p>
            <a:pPr lvl="1" marL="259079" indent="-182880"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t>Dasgupta’s take on how to do economics</a:t>
            </a:r>
          </a:p>
          <a:p>
            <a:pPr lvl="1" marL="259079" indent="-182880"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t>Logistics</a:t>
            </a:r>
          </a:p>
          <a:p>
            <a:pPr lvl="1" marL="259079" indent="-182880"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rPr b="1"/>
              <a:t>Optional</a:t>
            </a:r>
            <a:r>
              <a:t>: A liberal education</a:t>
            </a:r>
          </a:p>
          <a:p>
            <a:pPr marL="182880" indent="-182880"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rPr b="1"/>
              <a:t>Zoom</a:t>
            </a:r>
            <a:r>
              <a:t> Session: TBS (to be scheduled)</a:t>
            </a:r>
          </a:p>
          <a:p>
            <a:pPr marL="0" indent="0" defTabSz="208483">
              <a:spcBef>
                <a:spcPts val="200"/>
              </a:spcBef>
              <a:buSzTx/>
              <a:buNone/>
              <a:tabLst>
                <a:tab pos="88900" algn="l"/>
              </a:tabLst>
              <a:defRPr sz="960">
                <a:uFill>
                  <a:solidFill>
                    <a:srgbClr val="000000"/>
                  </a:solidFill>
                </a:uFill>
                <a:latin typeface="+mj-lt"/>
                <a:ea typeface="+mj-ea"/>
                <a:cs typeface="+mj-cs"/>
                <a:sym typeface="Helvetica"/>
              </a:defRPr>
            </a:pPr>
          </a:p>
          <a:p>
            <a:pPr marL="0" indent="0" defTabSz="208483">
              <a:spcBef>
                <a:spcPts val="200"/>
              </a:spcBef>
              <a:buSzTx/>
              <a:buNone/>
              <a:tabLst>
                <a:tab pos="88900" algn="l"/>
              </a:tabLst>
              <a:defRPr sz="960">
                <a:uFill>
                  <a:solidFill>
                    <a:srgbClr val="000000"/>
                  </a:solidFill>
                </a:uFill>
                <a:latin typeface="+mj-lt"/>
                <a:ea typeface="+mj-ea"/>
                <a:cs typeface="+mj-cs"/>
                <a:sym typeface="Helvetica"/>
              </a:defRPr>
            </a:pPr>
            <a:r>
              <a:rPr b="1"/>
              <a:t>Problems &amp; Interactions:</a:t>
            </a:r>
          </a:p>
          <a:p>
            <a:pPr marL="182880" indent="-182880" defTabSz="148132">
              <a:spcBef>
                <a:spcPts val="300"/>
              </a:spcBef>
              <a:buSzPct val="100000"/>
              <a:tabLst>
                <a:tab pos="88900" algn="l"/>
              </a:tabLst>
              <a:defRPr b="1" sz="960">
                <a:uFill>
                  <a:solidFill>
                    <a:srgbClr val="000000"/>
                  </a:solidFill>
                </a:uFill>
                <a:latin typeface="Times New Roman"/>
                <a:ea typeface="Times New Roman"/>
                <a:cs typeface="Times New Roman"/>
                <a:sym typeface="Times New Roman"/>
              </a:defRPr>
            </a:pPr>
            <a:r>
              <a:t>Do:</a:t>
            </a:r>
            <a:r>
              <a:rPr b="0"/>
              <a:t> Introduction to Jupyter Notebooks</a:t>
            </a:r>
          </a:p>
          <a:p>
            <a:pPr marL="182880" indent="-182880"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rPr b="1"/>
              <a:t>Discuss</a:t>
            </a:r>
            <a:r>
              <a:t>: Takeaways from &amp; Extensions of: 0. As Class Begins…</a:t>
            </a:r>
          </a:p>
          <a:p>
            <a:pPr lvl="1" marL="248652" indent="-96252"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t>Discussion thread</a:t>
            </a:r>
          </a:p>
          <a:p>
            <a:pPr lvl="1" marL="248652" indent="-96252"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t>Breakout session</a:t>
            </a:r>
          </a:p>
          <a:p>
            <a:pPr marL="0" indent="0" defTabSz="208483">
              <a:spcBef>
                <a:spcPts val="200"/>
              </a:spcBef>
              <a:buSzTx/>
              <a:buNone/>
              <a:tabLst>
                <a:tab pos="88900" algn="l"/>
              </a:tabLst>
              <a:defRPr sz="960">
                <a:uFill>
                  <a:solidFill>
                    <a:srgbClr val="000000"/>
                  </a:solidFill>
                </a:uFill>
                <a:latin typeface="+mj-lt"/>
                <a:ea typeface="+mj-ea"/>
                <a:cs typeface="+mj-cs"/>
                <a:sym typeface="Helvetica"/>
              </a:defRPr>
            </a:pPr>
          </a:p>
          <a:p>
            <a:pPr marL="0" indent="0" defTabSz="208483">
              <a:spcBef>
                <a:spcPts val="200"/>
              </a:spcBef>
              <a:buSzTx/>
              <a:buNone/>
              <a:tabLst>
                <a:tab pos="88900" algn="l"/>
              </a:tabLst>
              <a:defRPr sz="960">
                <a:uFill>
                  <a:solidFill>
                    <a:srgbClr val="000000"/>
                  </a:solidFill>
                </a:uFill>
                <a:latin typeface="+mj-lt"/>
                <a:ea typeface="+mj-ea"/>
                <a:cs typeface="+mj-cs"/>
                <a:sym typeface="Helvetica"/>
              </a:defRPr>
            </a:pPr>
            <a:r>
              <a:rPr b="1"/>
              <a:t>Addenda:</a:t>
            </a:r>
          </a:p>
          <a:p>
            <a:pPr marL="182880" indent="-182880" defTabSz="148132">
              <a:spcBef>
                <a:spcPts val="300"/>
              </a:spcBef>
              <a:buSzPct val="100000"/>
              <a:tabLst>
                <a:tab pos="88900" algn="l"/>
              </a:tabLst>
              <a:defRPr sz="960">
                <a:uFill>
                  <a:solidFill>
                    <a:srgbClr val="000000"/>
                  </a:solidFill>
                </a:uFill>
                <a:latin typeface="Times New Roman"/>
                <a:ea typeface="Times New Roman"/>
                <a:cs typeface="Times New Roman"/>
                <a:sym typeface="Times New Roman"/>
              </a:defRPr>
            </a:pPr>
            <a:r>
              <a:rPr b="1"/>
              <a:t>Text </a:t>
            </a:r>
            <a:r>
              <a:t>for Lectures on: 0. As…</a:t>
            </a:r>
          </a:p>
          <a:p>
            <a:pPr marL="182880" indent="-182880" defTabSz="148132">
              <a:spcBef>
                <a:spcPts val="300"/>
              </a:spcBef>
              <a:buSzPct val="100000"/>
              <a:tabLst>
                <a:tab pos="88900" algn="l"/>
              </a:tabLst>
              <a:defRPr b="1" sz="960">
                <a:uFill>
                  <a:solidFill>
                    <a:srgbClr val="000000"/>
                  </a:solidFill>
                </a:uFill>
                <a:latin typeface="Times New Roman"/>
                <a:ea typeface="Times New Roman"/>
                <a:cs typeface="Times New Roman"/>
                <a:sym typeface="Times New Roman"/>
              </a:defRPr>
            </a:pPr>
            <a:r>
              <a:t>Learning Goals</a:t>
            </a:r>
            <a:r>
              <a:rPr b="0"/>
              <a:t> for: 0. As…</a:t>
            </a:r>
            <a:endParaRPr b="0"/>
          </a:p>
          <a:p>
            <a:pPr marL="182880" indent="-182880" defTabSz="148132">
              <a:spcBef>
                <a:spcPts val="300"/>
              </a:spcBef>
              <a:buSzPct val="100000"/>
              <a:tabLst>
                <a:tab pos="88900" algn="l"/>
              </a:tabLst>
              <a:defRPr b="1" sz="960">
                <a:uFill>
                  <a:solidFill>
                    <a:srgbClr val="000000"/>
                  </a:solidFill>
                </a:uFill>
                <a:latin typeface="Times New Roman"/>
                <a:ea typeface="Times New Roman"/>
                <a:cs typeface="Times New Roman"/>
                <a:sym typeface="Times New Roman"/>
              </a:defRPr>
            </a:pPr>
            <a:r>
              <a:t>Optional</a:t>
            </a:r>
            <a:r>
              <a:rPr b="0"/>
              <a:t> Further Readings…</a:t>
            </a:r>
          </a:p>
        </p:txBody>
      </p:sp>
      <p:sp>
        <p:nvSpPr>
          <p:cNvPr id="137" name="&lt;https://www.icloud.com/keynote/0FVJH3UuqPuq91KpU0jRc1vRQ&gt;"/>
          <p:cNvSpPr txBox="1"/>
          <p:nvPr/>
        </p:nvSpPr>
        <p:spPr>
          <a:xfrm>
            <a:off x="4138766" y="6540497"/>
            <a:ext cx="5005234"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pPr>
            <a:r>
              <a:t>&lt;</a:t>
            </a:r>
            <a:r>
              <a:rPr u="sng">
                <a:solidFill>
                  <a:srgbClr val="0000FF"/>
                </a:solidFill>
                <a:uFill>
                  <a:solidFill>
                    <a:srgbClr val="0000FF"/>
                  </a:solidFill>
                </a:uFill>
                <a:hlinkClick r:id="rId7" invalidUrl="" action="" tgtFrame="" tooltip="" history="1" highlightClick="0" endSnd="0"/>
              </a:rPr>
              <a:t>https://www.icloud.com/keynote/0FVJH3UuqPuq91KpU0jRc1vRQ</a:t>
            </a:r>
            <a:r>
              <a:t>&gt;</a:t>
            </a:r>
          </a:p>
        </p:txBody>
      </p:sp>
      <p:pic>
        <p:nvPicPr>
          <p:cNvPr id="138" name="Image" descr="Image">
            <a:hlinkClick r:id="rId8" invalidUrl="" action="" tgtFrame="" tooltip="" history="1" highlightClick="0" endSnd="0"/>
          </p:cNvPr>
          <p:cNvPicPr>
            <a:picLocks noChangeAspect="1"/>
          </p:cNvPicPr>
          <p:nvPr/>
        </p:nvPicPr>
        <p:blipFill>
          <a:blip r:embed="rId9">
            <a:extLst/>
          </a:blip>
          <a:stretch>
            <a:fillRect/>
          </a:stretch>
        </p:blipFill>
        <p:spPr>
          <a:xfrm>
            <a:off x="5827563" y="1142997"/>
            <a:ext cx="3175001" cy="3175000"/>
          </a:xfrm>
          <a:prstGeom prst="rect">
            <a:avLst/>
          </a:prstGeom>
          <a:ln w="12700">
            <a:miter lim="400000"/>
          </a:ln>
        </p:spPr>
      </p:pic>
      <p:pic>
        <p:nvPicPr>
          <p:cNvPr id="139" name="Image" descr="Image">
            <a:hlinkClick r:id="rId10" invalidUrl="" action="" tgtFrame="" tooltip="" history="1" highlightClick="0" endSnd="0"/>
          </p:cNvPr>
          <p:cNvPicPr>
            <a:picLocks noChangeAspect="1"/>
          </p:cNvPicPr>
          <p:nvPr/>
        </p:nvPicPr>
        <p:blipFill>
          <a:blip r:embed="rId11">
            <a:extLst/>
          </a:blip>
          <a:stretch>
            <a:fillRect/>
          </a:stretch>
        </p:blipFill>
        <p:spPr>
          <a:xfrm>
            <a:off x="5827563" y="4298672"/>
            <a:ext cx="3175001" cy="2241827"/>
          </a:xfrm>
          <a:prstGeom prst="rect">
            <a:avLst/>
          </a:prstGeom>
          <a:ln w="12700">
            <a:miter lim="400000"/>
          </a:ln>
        </p:spPr>
      </p:pic>
      <p:sp>
        <p:nvSpPr>
          <p:cNvPr id="140"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41"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About the Course"/>
          <p:cNvSpPr txBox="1"/>
          <p:nvPr>
            <p:ph type="title" idx="4294967295"/>
          </p:nvPr>
        </p:nvSpPr>
        <p:spPr>
          <a:xfrm>
            <a:off x="112563" y="-3"/>
            <a:ext cx="8890001" cy="1143001"/>
          </a:xfrm>
          <a:prstGeom prst="rect">
            <a:avLst/>
          </a:prstGeom>
        </p:spPr>
        <p:txBody>
          <a:bodyPr lIns="45718" tIns="45718" rIns="45718" bIns="45718"/>
          <a:lstStyle>
            <a:lvl1pPr defTabSz="283427">
              <a:defRPr sz="5520">
                <a:solidFill>
                  <a:srgbClr val="000080"/>
                </a:solidFill>
                <a:uFillTx/>
              </a:defRPr>
            </a:lvl1pPr>
          </a:lstStyle>
          <a:p>
            <a:pPr/>
            <a:r>
              <a:t>Timings: For Each Module</a:t>
            </a:r>
          </a:p>
        </p:txBody>
      </p:sp>
      <p:sp>
        <p:nvSpPr>
          <p:cNvPr id="234"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01274">
              <a:spcBef>
                <a:spcPts val="700"/>
              </a:spcBef>
              <a:buSzTx/>
              <a:buNone/>
              <a:defRPr b="1" sz="1470">
                <a:latin typeface="+mj-lt"/>
                <a:ea typeface="+mj-ea"/>
                <a:cs typeface="+mj-cs"/>
                <a:sym typeface="Helvetica"/>
              </a:defRPr>
            </a:pPr>
            <a:r>
              <a:t>Aspirations for the weekly timings of the pieces of this course:</a:t>
            </a:r>
          </a:p>
          <a:p>
            <a:pPr marL="224027" indent="-224027" defTabSz="201274">
              <a:spcBef>
                <a:spcPts val="700"/>
              </a:spcBef>
              <a:buSzPct val="100000"/>
              <a:defRPr sz="1176">
                <a:latin typeface="Times New Roman"/>
                <a:ea typeface="Times New Roman"/>
                <a:cs typeface="Times New Roman"/>
                <a:sym typeface="Times New Roman"/>
              </a:defRPr>
            </a:pPr>
            <a:r>
              <a:t>All times P[D|S]T…</a:t>
            </a:r>
          </a:p>
          <a:p>
            <a:pPr marL="224027" indent="-224027" defTabSz="201274">
              <a:spcBef>
                <a:spcPts val="700"/>
              </a:spcBef>
              <a:buSzPct val="100000"/>
              <a:defRPr sz="1176">
                <a:latin typeface="Times New Roman"/>
                <a:ea typeface="Times New Roman"/>
                <a:cs typeface="Times New Roman"/>
                <a:sym typeface="Times New Roman"/>
              </a:defRPr>
            </a:pPr>
            <a:r>
              <a:t>0 hr: Fr 17:00: freeze all online teaching materials for the module.</a:t>
            </a:r>
          </a:p>
          <a:p>
            <a:pPr marL="224027" indent="-224027" defTabSz="201274">
              <a:spcBef>
                <a:spcPts val="700"/>
              </a:spcBef>
              <a:buSzPct val="100000"/>
              <a:defRPr sz="1176">
                <a:latin typeface="Times New Roman"/>
                <a:ea typeface="Times New Roman"/>
                <a:cs typeface="Times New Roman"/>
                <a:sym typeface="Times New Roman"/>
              </a:defRPr>
            </a:pPr>
            <a:r>
              <a:t>Fr 17:00-Su 23:59: students do readings, discuss (asynchronously) readings (with instructors chiming in on the threads); closes at 54 hr.</a:t>
            </a:r>
          </a:p>
          <a:p>
            <a:pPr marL="224027" indent="-224027" defTabSz="201274">
              <a:spcBef>
                <a:spcPts val="700"/>
              </a:spcBef>
              <a:buSzPct val="100000"/>
              <a:defRPr sz="1176">
                <a:latin typeface="Times New Roman"/>
                <a:ea typeface="Times New Roman"/>
                <a:cs typeface="Times New Roman"/>
                <a:sym typeface="Times New Roman"/>
              </a:defRPr>
            </a:pPr>
            <a:r>
              <a:t>Mo 00:00-Tu 15:00: students watch &amp; listen to slides-with-audio-lectures.</a:t>
            </a:r>
          </a:p>
          <a:p>
            <a:pPr marL="224027" indent="-224027" defTabSz="201274">
              <a:spcBef>
                <a:spcPts val="700"/>
              </a:spcBef>
              <a:buSzPct val="100000"/>
              <a:defRPr sz="1176">
                <a:latin typeface="Times New Roman"/>
                <a:ea typeface="Times New Roman"/>
                <a:cs typeface="Times New Roman"/>
                <a:sym typeface="Times New Roman"/>
              </a:defRPr>
            </a:pPr>
            <a:r>
              <a:t>72 hr: Tu 15:30: zoom q&amp;a session</a:t>
            </a:r>
          </a:p>
          <a:p>
            <a:pPr marL="224027" indent="-224027" defTabSz="201274">
              <a:spcBef>
                <a:spcPts val="700"/>
              </a:spcBef>
              <a:buSzPct val="100000"/>
              <a:defRPr sz="1176">
                <a:latin typeface="Times New Roman"/>
                <a:ea typeface="Times New Roman"/>
                <a:cs typeface="Times New Roman"/>
                <a:sym typeface="Times New Roman"/>
              </a:defRPr>
            </a:pPr>
            <a:r>
              <a:t>Tu 17:00-Fr 17:00: students discuss (asynchronously) the module; closes at 168 hr.</a:t>
            </a:r>
          </a:p>
          <a:p>
            <a:pPr marL="224027" indent="-224027" defTabSz="201274">
              <a:spcBef>
                <a:spcPts val="700"/>
              </a:spcBef>
              <a:buSzPct val="100000"/>
              <a:defRPr sz="1176">
                <a:latin typeface="Times New Roman"/>
                <a:ea typeface="Times New Roman"/>
                <a:cs typeface="Times New Roman"/>
                <a:sym typeface="Times New Roman"/>
              </a:defRPr>
            </a:pPr>
            <a:r>
              <a:t>We times various: students participate in 20 min 8 person breakout zoom section sessions</a:t>
            </a:r>
          </a:p>
          <a:p>
            <a:pPr marL="224027" indent="-224027" defTabSz="201274">
              <a:spcBef>
                <a:spcPts val="700"/>
              </a:spcBef>
              <a:buSzPct val="100000"/>
              <a:defRPr sz="1176">
                <a:latin typeface="Times New Roman"/>
                <a:ea typeface="Times New Roman"/>
                <a:cs typeface="Times New Roman"/>
                <a:sym typeface="Times New Roman"/>
              </a:defRPr>
            </a:pPr>
            <a:r>
              <a:t>We 17:00-Su 23:59: students do jupyter notebook problem set; closes at 199 hr;</a:t>
            </a:r>
          </a:p>
          <a:p>
            <a:pPr marL="224027" indent="-224027" defTabSz="201274">
              <a:spcBef>
                <a:spcPts val="700"/>
              </a:spcBef>
              <a:buSzPct val="100000"/>
              <a:defRPr sz="1176">
                <a:latin typeface="Times New Roman"/>
                <a:ea typeface="Times New Roman"/>
                <a:cs typeface="Times New Roman"/>
                <a:sym typeface="Times New Roman"/>
              </a:defRPr>
            </a:pPr>
            <a:r>
              <a:t>Th 15:30: I will try to hold LeConte 4 for (socially-distanced) in-person office hours on the current module; 142.5 hr</a:t>
            </a:r>
          </a:p>
          <a:p>
            <a:pPr marL="224027" indent="-224027" defTabSz="201274">
              <a:spcBef>
                <a:spcPts val="700"/>
              </a:spcBef>
              <a:buSzPct val="100000"/>
              <a:defRPr sz="1176">
                <a:latin typeface="Times New Roman"/>
                <a:ea typeface="Times New Roman"/>
                <a:cs typeface="Times New Roman"/>
                <a:sym typeface="Times New Roman"/>
              </a:defRPr>
            </a:pPr>
            <a:r>
              <a:t>Fr: students chosen to present the results from their 8 person breakout sessions give their mini talks</a:t>
            </a:r>
          </a:p>
          <a:p>
            <a:pPr marL="224027" indent="-224027" defTabSz="201274">
              <a:spcBef>
                <a:spcPts val="700"/>
              </a:spcBef>
              <a:buSzPct val="100000"/>
              <a:defRPr sz="1176">
                <a:latin typeface="Times New Roman"/>
                <a:ea typeface="Times New Roman"/>
                <a:cs typeface="Times New Roman"/>
                <a:sym typeface="Times New Roman"/>
              </a:defRPr>
            </a:pPr>
            <a:r>
              <a:t>Fr 17:00-Su 23:59: students provide feedback to instructors; closes at 199 hr.</a:t>
            </a:r>
          </a:p>
          <a:p>
            <a:pPr marL="224027" indent="-224027" defTabSz="201274">
              <a:spcBef>
                <a:spcPts val="700"/>
              </a:spcBef>
              <a:buSzPct val="100000"/>
              <a:defRPr sz="1176">
                <a:latin typeface="Times New Roman"/>
                <a:ea typeface="Times New Roman"/>
                <a:cs typeface="Times New Roman"/>
                <a:sym typeface="Times New Roman"/>
              </a:defRPr>
            </a:pPr>
            <a:r>
              <a:t>Mo 00:00-Tu 23:59: instructors grade &amp; assess discussion threads, zoom participation, and jupyter notebooks; closes at 271 hr.</a:t>
            </a:r>
          </a:p>
          <a:p>
            <a:pPr marL="224027" indent="-224027" defTabSz="201274">
              <a:spcBef>
                <a:spcPts val="700"/>
              </a:spcBef>
              <a:buSzPct val="100000"/>
              <a:defRPr sz="1176">
                <a:latin typeface="Times New Roman"/>
                <a:ea typeface="Times New Roman"/>
                <a:cs typeface="Times New Roman"/>
                <a:sym typeface="Times New Roman"/>
              </a:defRPr>
            </a:pPr>
            <a:r>
              <a:t>Next Fr 12:00-23:59: students review module</a:t>
            </a:r>
          </a:p>
          <a:p>
            <a:pPr marL="224027" indent="-224027" defTabSz="201274">
              <a:spcBef>
                <a:spcPts val="700"/>
              </a:spcBef>
              <a:buSzPct val="100000"/>
              <a:defRPr sz="1176">
                <a:latin typeface="Times New Roman"/>
                <a:ea typeface="Times New Roman"/>
                <a:cs typeface="Times New Roman"/>
                <a:sym typeface="Times New Roman"/>
              </a:defRPr>
            </a:pPr>
            <a:r>
              <a:t>Four weeks later Fr 12:00-23:59: students re-review module</a:t>
            </a:r>
          </a:p>
          <a:p>
            <a:pPr marL="0" indent="0" defTabSz="201274">
              <a:spcBef>
                <a:spcPts val="700"/>
              </a:spcBef>
              <a:buSzTx/>
              <a:buNone/>
              <a:defRPr sz="1176">
                <a:latin typeface="Times New Roman"/>
                <a:ea typeface="Times New Roman"/>
                <a:cs typeface="Times New Roman"/>
                <a:sym typeface="Times New Roman"/>
              </a:defRPr>
            </a:pPr>
          </a:p>
          <a:p>
            <a:pPr marL="0" indent="0" defTabSz="201274">
              <a:spcBef>
                <a:spcPts val="700"/>
              </a:spcBef>
              <a:buSzTx/>
              <a:buNone/>
              <a:defRPr sz="1176">
                <a:latin typeface="Times New Roman"/>
                <a:ea typeface="Times New Roman"/>
                <a:cs typeface="Times New Roman"/>
                <a:sym typeface="Times New Roman"/>
              </a:defRPr>
            </a:pPr>
            <a:r>
              <a:rPr b="1"/>
              <a:t>Question</a:t>
            </a:r>
            <a:r>
              <a:t>: Where in this staggered process are things likely to go wrong?</a:t>
            </a:r>
          </a:p>
        </p:txBody>
      </p:sp>
      <p:pic>
        <p:nvPicPr>
          <p:cNvPr id="235"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236"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3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88402" y="32041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364997" fill="hold"/>
                                        <p:tgtEl>
                                          <p:spTgt spid="2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About the Course"/>
          <p:cNvSpPr txBox="1"/>
          <p:nvPr>
            <p:ph type="title" idx="4294967295"/>
          </p:nvPr>
        </p:nvSpPr>
        <p:spPr>
          <a:xfrm>
            <a:off x="112563" y="-3"/>
            <a:ext cx="8890001" cy="1143001"/>
          </a:xfrm>
          <a:prstGeom prst="rect">
            <a:avLst/>
          </a:prstGeom>
        </p:spPr>
        <p:txBody>
          <a:bodyPr lIns="45718" tIns="45718" rIns="45718" bIns="45718"/>
          <a:lstStyle>
            <a:lvl1pPr defTabSz="279320">
              <a:defRPr sz="5440">
                <a:solidFill>
                  <a:srgbClr val="000080"/>
                </a:solidFill>
                <a:uFillTx/>
              </a:defRPr>
            </a:lvl1pPr>
          </a:lstStyle>
          <a:p>
            <a:pPr/>
            <a:r>
              <a:t>Timings: For the Semester</a:t>
            </a:r>
          </a:p>
        </p:txBody>
      </p:sp>
      <p:sp>
        <p:nvSpPr>
          <p:cNvPr id="242"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53257">
              <a:spcBef>
                <a:spcPts val="1300"/>
              </a:spcBef>
              <a:buSzTx/>
              <a:buNone/>
              <a:defRPr b="1" sz="2580">
                <a:latin typeface="+mj-lt"/>
                <a:ea typeface="+mj-ea"/>
                <a:cs typeface="+mj-cs"/>
                <a:sym typeface="Helvetica"/>
              </a:defRPr>
            </a:pPr>
            <a:r>
              <a:t>Notes on the timing of the semester:</a:t>
            </a:r>
          </a:p>
          <a:p>
            <a:pPr marL="393192" indent="-393192" defTabSz="353257">
              <a:spcBef>
                <a:spcPts val="1300"/>
              </a:spcBef>
              <a:buSzPct val="100000"/>
              <a:defRPr sz="2064">
                <a:latin typeface="Times New Roman"/>
                <a:ea typeface="Times New Roman"/>
                <a:cs typeface="Times New Roman"/>
                <a:sym typeface="Times New Roman"/>
              </a:defRPr>
            </a:pPr>
            <a:r>
              <a:t>First as-class-begins module online materials frozen Fr Aug 21</a:t>
            </a:r>
          </a:p>
          <a:p>
            <a:pPr marL="393192" indent="-393192" defTabSz="353257">
              <a:spcBef>
                <a:spcPts val="1300"/>
              </a:spcBef>
              <a:buSzPct val="100000"/>
              <a:defRPr sz="2064">
                <a:latin typeface="Times New Roman"/>
                <a:ea typeface="Times New Roman"/>
                <a:cs typeface="Times New Roman"/>
                <a:sym typeface="Times New Roman"/>
              </a:defRPr>
            </a:pPr>
            <a:r>
              <a:t>As-class-begins (optional, recorded) zoom q&amp;a session Tu Aug 25</a:t>
            </a:r>
          </a:p>
          <a:p>
            <a:pPr marL="393192" indent="-393192" defTabSz="353257">
              <a:spcBef>
                <a:spcPts val="1300"/>
              </a:spcBef>
              <a:buSzPct val="100000"/>
              <a:defRPr sz="2064">
                <a:latin typeface="Times New Roman"/>
                <a:ea typeface="Times New Roman"/>
                <a:cs typeface="Times New Roman"/>
                <a:sym typeface="Times New Roman"/>
              </a:defRPr>
            </a:pPr>
            <a:r>
              <a:t>First required class zoom sessions We Aug 26</a:t>
            </a:r>
          </a:p>
          <a:p>
            <a:pPr marL="393192" indent="-393192" defTabSz="353257">
              <a:spcBef>
                <a:spcPts val="1300"/>
              </a:spcBef>
              <a:buSzPct val="100000"/>
              <a:defRPr sz="2064">
                <a:latin typeface="Times New Roman"/>
                <a:ea typeface="Times New Roman"/>
                <a:cs typeface="Times New Roman"/>
                <a:sym typeface="Times New Roman"/>
              </a:defRPr>
            </a:pPr>
            <a:r>
              <a:t>Last class day: Fr Dec 4—15 full weeks</a:t>
            </a:r>
          </a:p>
          <a:p>
            <a:pPr marL="393192" indent="-393192" defTabSz="353257">
              <a:spcBef>
                <a:spcPts val="1300"/>
              </a:spcBef>
              <a:buSzPct val="100000"/>
              <a:defRPr sz="2064">
                <a:latin typeface="Times New Roman"/>
                <a:ea typeface="Times New Roman"/>
                <a:cs typeface="Times New Roman"/>
                <a:sym typeface="Times New Roman"/>
              </a:defRPr>
            </a:pPr>
            <a:r>
              <a:t>RRR week: Fr Dec 4-Fr Dec 11</a:t>
            </a:r>
          </a:p>
          <a:p>
            <a:pPr marL="393192" indent="-393192" defTabSz="353257">
              <a:spcBef>
                <a:spcPts val="1300"/>
              </a:spcBef>
              <a:buSzPct val="100000"/>
              <a:defRPr sz="2064">
                <a:latin typeface="Times New Roman"/>
                <a:ea typeface="Times New Roman"/>
                <a:cs typeface="Times New Roman"/>
                <a:sym typeface="Times New Roman"/>
              </a:defRPr>
            </a:pPr>
            <a:r>
              <a:t>Final papers due: Fr Dec 18</a:t>
            </a:r>
          </a:p>
          <a:p>
            <a:pPr marL="0" indent="0" defTabSz="353257">
              <a:spcBef>
                <a:spcPts val="1300"/>
              </a:spcBef>
              <a:buSzTx/>
              <a:buNone/>
              <a:defRPr sz="2064">
                <a:latin typeface="Times New Roman"/>
                <a:ea typeface="Times New Roman"/>
                <a:cs typeface="Times New Roman"/>
                <a:sym typeface="Times New Roman"/>
              </a:defRPr>
            </a:pPr>
          </a:p>
          <a:p>
            <a:pPr marL="0" indent="0" defTabSz="353257">
              <a:spcBef>
                <a:spcPts val="1300"/>
              </a:spcBef>
              <a:buSzTx/>
              <a:buNone/>
              <a:defRPr sz="2064">
                <a:latin typeface="Times New Roman"/>
                <a:ea typeface="Times New Roman"/>
                <a:cs typeface="Times New Roman"/>
                <a:sym typeface="Times New Roman"/>
              </a:defRPr>
            </a:pPr>
            <a:r>
              <a:rPr b="1"/>
              <a:t>Question</a:t>
            </a:r>
            <a:r>
              <a:t>: What else should we be asking people to do, in addition to weekly participation in the threaded discussions, weekly problem sets, &amp; a final paper?</a:t>
            </a:r>
          </a:p>
        </p:txBody>
      </p:sp>
      <p:pic>
        <p:nvPicPr>
          <p:cNvPr id="243" name="Image" descr="Image"/>
          <p:cNvPicPr>
            <a:picLocks noChangeAspect="1"/>
          </p:cNvPicPr>
          <p:nvPr/>
        </p:nvPicPr>
        <p:blipFill>
          <a:blip r:embed="rId3">
            <a:extLst/>
          </a:blip>
          <a:srcRect l="13254" t="0" r="9568" b="0"/>
          <a:stretch>
            <a:fillRect/>
          </a:stretch>
        </p:blipFill>
        <p:spPr>
          <a:xfrm>
            <a:off x="5923688" y="1142997"/>
            <a:ext cx="3065526" cy="5397501"/>
          </a:xfrm>
          <a:prstGeom prst="rect">
            <a:avLst/>
          </a:prstGeom>
          <a:ln w="12700">
            <a:miter lim="400000"/>
          </a:ln>
        </p:spPr>
      </p:pic>
      <p:sp>
        <p:nvSpPr>
          <p:cNvPr id="244" name="1: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audio</a:t>
            </a:r>
          </a:p>
        </p:txBody>
      </p:sp>
      <p:pic>
        <p:nvPicPr>
          <p:cNvPr id="24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52646"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371665" fill="hold"/>
                                        <p:tgtEl>
                                          <p:spTgt spid="2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About the Course"/>
          <p:cNvSpPr txBox="1"/>
          <p:nvPr>
            <p:ph type="title" idx="4294967295"/>
          </p:nvPr>
        </p:nvSpPr>
        <p:spPr>
          <a:xfrm>
            <a:off x="112563" y="-3"/>
            <a:ext cx="8890001" cy="1143001"/>
          </a:xfrm>
          <a:prstGeom prst="rect">
            <a:avLst/>
          </a:prstGeom>
        </p:spPr>
        <p:txBody>
          <a:bodyPr lIns="45718" tIns="45718" rIns="45718" bIns="45718"/>
          <a:lstStyle>
            <a:lvl1pPr defTabSz="336827">
              <a:defRPr sz="6560">
                <a:solidFill>
                  <a:srgbClr val="000080"/>
                </a:solidFill>
                <a:uFillTx/>
              </a:defRPr>
            </a:lvl1pPr>
          </a:lstStyle>
          <a:p>
            <a:pPr/>
            <a:r>
              <a:t>Bob Rubin’s Question</a:t>
            </a:r>
          </a:p>
        </p:txBody>
      </p:sp>
      <p:sp>
        <p:nvSpPr>
          <p:cNvPr id="250"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410764">
              <a:spcBef>
                <a:spcPts val="1600"/>
              </a:spcBef>
              <a:buSzTx/>
              <a:buNone/>
              <a:defRPr b="1" sz="3000">
                <a:latin typeface="+mj-lt"/>
                <a:ea typeface="+mj-ea"/>
                <a:cs typeface="+mj-cs"/>
                <a:sym typeface="Helvetica"/>
              </a:defRPr>
            </a:pPr>
            <a:r>
              <a:t>Something I have always found very useful:</a:t>
            </a:r>
          </a:p>
          <a:p>
            <a:pPr marL="457200" indent="-457200" defTabSz="410764">
              <a:spcBef>
                <a:spcPts val="1600"/>
              </a:spcBef>
              <a:buSzPct val="100000"/>
              <a:defRPr>
                <a:latin typeface="Times New Roman"/>
                <a:ea typeface="Times New Roman"/>
                <a:cs typeface="Times New Roman"/>
                <a:sym typeface="Times New Roman"/>
              </a:defRPr>
            </a:pPr>
            <a:r>
              <a:t>Ever since I first heard it back in 1993:</a:t>
            </a:r>
          </a:p>
          <a:p>
            <a:pPr marL="457200" indent="-457200" defTabSz="410764">
              <a:spcBef>
                <a:spcPts val="1600"/>
              </a:spcBef>
              <a:buSzPct val="100000"/>
              <a:defRPr>
                <a:latin typeface="Times New Roman"/>
                <a:ea typeface="Times New Roman"/>
                <a:cs typeface="Times New Roman"/>
                <a:sym typeface="Times New Roman"/>
              </a:defRPr>
            </a:pPr>
            <a:r>
              <a:t>What, at the end of the semester, will we wish we had done today?</a:t>
            </a:r>
          </a:p>
          <a:p>
            <a:pPr marL="457200" indent="-457200" defTabSz="410764">
              <a:spcBef>
                <a:spcPts val="1600"/>
              </a:spcBef>
              <a:buSzPct val="100000"/>
              <a:defRPr>
                <a:latin typeface="Times New Roman"/>
                <a:ea typeface="Times New Roman"/>
                <a:cs typeface="Times New Roman"/>
                <a:sym typeface="Times New Roman"/>
              </a:defRPr>
            </a:pPr>
          </a:p>
          <a:p>
            <a:pPr marL="0" indent="0" defTabSz="410764">
              <a:spcBef>
                <a:spcPts val="1600"/>
              </a:spcBef>
              <a:buSzTx/>
              <a:buNone/>
              <a:defRPr b="1" sz="3000">
                <a:latin typeface="+mj-lt"/>
                <a:ea typeface="+mj-ea"/>
                <a:cs typeface="+mj-cs"/>
                <a:sym typeface="Helvetica"/>
              </a:defRPr>
            </a:pPr>
            <a:r>
              <a:t>Proposed answers:</a:t>
            </a:r>
          </a:p>
          <a:p>
            <a:pPr marL="457200" indent="-457200" defTabSz="410764">
              <a:spcBef>
                <a:spcPts val="1600"/>
              </a:spcBef>
              <a:buSzPct val="100000"/>
              <a:buAutoNum type="arabicPeriod" startAt="1"/>
              <a:defRPr>
                <a:latin typeface="Times New Roman"/>
                <a:ea typeface="Times New Roman"/>
                <a:cs typeface="Times New Roman"/>
                <a:sym typeface="Times New Roman"/>
              </a:defRPr>
            </a:pPr>
            <a:r>
              <a:t>I will need to hear three at the start of the zoom q&amp;a session…</a:t>
            </a:r>
          </a:p>
        </p:txBody>
      </p:sp>
      <p:pic>
        <p:nvPicPr>
          <p:cNvPr id="251" name="Image" descr="Image"/>
          <p:cNvPicPr>
            <a:picLocks noChangeAspect="1"/>
          </p:cNvPicPr>
          <p:nvPr/>
        </p:nvPicPr>
        <p:blipFill>
          <a:blip r:embed="rId3">
            <a:extLst/>
          </a:blip>
          <a:srcRect l="10618" t="0" r="0" b="0"/>
          <a:stretch>
            <a:fillRect/>
          </a:stretch>
        </p:blipFill>
        <p:spPr>
          <a:xfrm>
            <a:off x="5907080" y="1142997"/>
            <a:ext cx="3095484" cy="5397501"/>
          </a:xfrm>
          <a:prstGeom prst="rect">
            <a:avLst/>
          </a:prstGeom>
          <a:ln w="12700">
            <a:miter lim="400000"/>
          </a:ln>
        </p:spPr>
      </p:pic>
      <p:sp>
        <p:nvSpPr>
          <p:cNvPr id="252" name="1: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audio</a:t>
            </a:r>
          </a:p>
        </p:txBody>
      </p:sp>
      <p:pic>
        <p:nvPicPr>
          <p:cNvPr id="25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0756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650001" fill="hold"/>
                                        <p:tgtEl>
                                          <p:spTgt spid="2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About the Course"/>
          <p:cNvSpPr txBox="1"/>
          <p:nvPr>
            <p:ph type="title" idx="4294967295"/>
          </p:nvPr>
        </p:nvSpPr>
        <p:spPr>
          <a:xfrm>
            <a:off x="112563" y="-3"/>
            <a:ext cx="8890001" cy="1143001"/>
          </a:xfrm>
          <a:prstGeom prst="rect">
            <a:avLst/>
          </a:prstGeom>
        </p:spPr>
        <p:txBody>
          <a:bodyPr lIns="45718" tIns="45718" rIns="45718" bIns="45718"/>
          <a:lstStyle>
            <a:lvl1pPr defTabSz="205739">
              <a:defRPr sz="3600"/>
            </a:lvl1pPr>
          </a:lstStyle>
          <a:p>
            <a:pPr/>
            <a:r>
              <a:t>Lecture: Dasgupta on Doing Economics</a:t>
            </a:r>
          </a:p>
        </p:txBody>
      </p:sp>
      <p:sp>
        <p:nvSpPr>
          <p:cNvPr id="258" name="The long 20th century will in all likelihood be seen in the future as the watershed in human experience:…"/>
          <p:cNvSpPr txBox="1"/>
          <p:nvPr/>
        </p:nvSpPr>
        <p:spPr>
          <a:xfrm>
            <a:off x="112563" y="1142997"/>
            <a:ext cx="58166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308073">
              <a:spcBef>
                <a:spcPts val="1200"/>
              </a:spcBef>
              <a:defRPr b="0" sz="1800">
                <a:uFillTx/>
                <a:latin typeface="Times New Roman"/>
                <a:ea typeface="Times New Roman"/>
                <a:cs typeface="Times New Roman"/>
                <a:sym typeface="Times New Roman"/>
              </a:defRPr>
            </a:pPr>
            <a:r>
              <a:rPr b="1" sz="2250">
                <a:latin typeface="+mj-lt"/>
                <a:ea typeface="+mj-ea"/>
                <a:cs typeface="+mj-cs"/>
                <a:sym typeface="Helvetica"/>
              </a:rPr>
              <a:t>Why would one want to “think like an economist”?:</a:t>
            </a:r>
            <a:r>
              <a:t> </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What is “thinking like an economist”?: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Cost-benefit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Opportunity cost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System equilibrium</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Marginality</a:t>
            </a:r>
          </a:p>
          <a:p>
            <a:pPr marL="342900" indent="-342900" defTabSz="308073">
              <a:spcBef>
                <a:spcPts val="1200"/>
              </a:spcBef>
              <a:buSzPct val="100000"/>
              <a:buChar char="•"/>
              <a:defRPr b="0" sz="1800">
                <a:uFillTx/>
                <a:latin typeface="Times New Roman"/>
                <a:ea typeface="Times New Roman"/>
                <a:cs typeface="Times New Roman"/>
                <a:sym typeface="Times New Roman"/>
              </a:defRPr>
            </a:pPr>
            <a:r>
              <a:t>This turns out to be useful for thinking about the </a:t>
            </a:r>
            <a:r>
              <a:rPr i="1"/>
              <a:t>economy</a:t>
            </a:r>
            <a:r>
              <a:t>:</a:t>
            </a:r>
          </a:p>
          <a:p>
            <a:pPr lvl="1" marL="466223" indent="-180473" defTabSz="308073">
              <a:spcBef>
                <a:spcPts val="1200"/>
              </a:spcBef>
              <a:buSzPct val="100000"/>
              <a:buChar char="•"/>
              <a:defRPr b="0" sz="1800">
                <a:uFillTx/>
                <a:latin typeface="Times New Roman"/>
                <a:ea typeface="Times New Roman"/>
                <a:cs typeface="Times New Roman"/>
                <a:sym typeface="Times New Roman"/>
              </a:defRPr>
            </a:pPr>
            <a:r>
              <a:t>(Other things too: but mostly the </a:t>
            </a:r>
            <a:r>
              <a:rPr i="1"/>
              <a:t>economy</a:t>
            </a:r>
            <a:r>
              <a:t>)</a:t>
            </a:r>
          </a:p>
          <a:p>
            <a:pPr defTabSz="308073">
              <a:spcBef>
                <a:spcPts val="1200"/>
              </a:spcBef>
              <a:defRPr b="0" sz="1800">
                <a:uFillTx/>
                <a:latin typeface="Times New Roman"/>
                <a:ea typeface="Times New Roman"/>
                <a:cs typeface="Times New Roman"/>
                <a:sym typeface="Times New Roman"/>
              </a:defRPr>
            </a:pPr>
          </a:p>
          <a:p>
            <a:pPr defTabSz="308073">
              <a:spcBef>
                <a:spcPts val="1200"/>
              </a:spcBef>
              <a:defRPr b="0" sz="1800">
                <a:uFillTx/>
                <a:latin typeface="Times New Roman"/>
                <a:ea typeface="Times New Roman"/>
                <a:cs typeface="Times New Roman"/>
                <a:sym typeface="Times New Roman"/>
              </a:defRPr>
            </a:pPr>
            <a:r>
              <a:t>——</a:t>
            </a:r>
          </a:p>
          <a:p>
            <a:pPr defTabSz="308073">
              <a:spcBef>
                <a:spcPts val="700"/>
              </a:spcBef>
              <a:defRPr b="0" sz="1125">
                <a:uFillTx/>
                <a:latin typeface="Times New Roman"/>
                <a:ea typeface="Times New Roman"/>
                <a:cs typeface="Times New Roman"/>
                <a:sym typeface="Times New Roman"/>
              </a:defRPr>
            </a:pPr>
            <a:r>
              <a:t>Sir Partha Sarathi Dasgupta, FRS, FBA (born 17 November 1942) is Frank Ramsey Professor Emeritus of Economics at the University of Cambridge, Fellow of St John's College, Cambridge, and Visiting Professor at the New College of the Humanities, London. He was born in Dhaka, present-day Bangladesh</a:t>
            </a:r>
          </a:p>
        </p:txBody>
      </p:sp>
      <p:pic>
        <p:nvPicPr>
          <p:cNvPr id="259" name="Image" descr="Image"/>
          <p:cNvPicPr>
            <a:picLocks noChangeAspect="1"/>
          </p:cNvPicPr>
          <p:nvPr/>
        </p:nvPicPr>
        <p:blipFill>
          <a:blip r:embed="rId3">
            <a:extLst/>
          </a:blip>
          <a:srcRect l="2729" t="0" r="62561" b="0"/>
          <a:stretch>
            <a:fillRect/>
          </a:stretch>
        </p:blipFill>
        <p:spPr>
          <a:xfrm>
            <a:off x="5929642" y="1142997"/>
            <a:ext cx="3042708" cy="5397494"/>
          </a:xfrm>
          <a:prstGeom prst="rect">
            <a:avLst/>
          </a:prstGeom>
          <a:ln w="12700">
            <a:miter lim="400000"/>
          </a:ln>
        </p:spPr>
      </p:pic>
      <p:sp>
        <p:nvSpPr>
          <p:cNvPr id="260" name="2:45 audio; 6:15 of audio in this slide group"/>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 6:15 of audio in this slide group</a:t>
            </a:r>
          </a:p>
        </p:txBody>
      </p:sp>
      <p:pic>
        <p:nvPicPr>
          <p:cNvPr id="26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64619" y="291465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1641662" fill="hold"/>
                                        <p:tgtEl>
                                          <p:spTgt spid="2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About the Course"/>
          <p:cNvSpPr txBox="1"/>
          <p:nvPr>
            <p:ph type="title" idx="4294967295"/>
          </p:nvPr>
        </p:nvSpPr>
        <p:spPr>
          <a:xfrm>
            <a:off x="112563" y="-3"/>
            <a:ext cx="8890001" cy="1143001"/>
          </a:xfrm>
          <a:prstGeom prst="rect">
            <a:avLst/>
          </a:prstGeom>
        </p:spPr>
        <p:txBody>
          <a:bodyPr lIns="45718" tIns="45718" rIns="45718" bIns="45718"/>
          <a:lstStyle/>
          <a:p>
            <a:pPr defTabSz="328611">
              <a:defRPr sz="6400">
                <a:solidFill>
                  <a:srgbClr val="000080"/>
                </a:solidFill>
                <a:uFillTx/>
              </a:defRPr>
            </a:pPr>
            <a:r>
              <a:t>What Is the </a:t>
            </a:r>
            <a:r>
              <a:rPr i="1"/>
              <a:t>Economy</a:t>
            </a:r>
            <a:r>
              <a:t>? </a:t>
            </a:r>
          </a:p>
        </p:txBody>
      </p:sp>
      <p:sp>
        <p:nvSpPr>
          <p:cNvPr id="266" name="The long 20th century will in all likelihood be seen in the future as the watershed in human experience:…"/>
          <p:cNvSpPr txBox="1"/>
          <p:nvPr/>
        </p:nvSpPr>
        <p:spPr>
          <a:xfrm>
            <a:off x="112563" y="1142997"/>
            <a:ext cx="4357018"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58781">
              <a:spcBef>
                <a:spcPts val="1000"/>
              </a:spcBef>
              <a:defRPr b="0" sz="1512">
                <a:uFillTx/>
                <a:latin typeface="Times New Roman"/>
                <a:ea typeface="Times New Roman"/>
                <a:cs typeface="Times New Roman"/>
                <a:sym typeface="Times New Roman"/>
              </a:defRPr>
            </a:pPr>
            <a:r>
              <a:rPr b="1" sz="1890">
                <a:latin typeface="+mj-lt"/>
                <a:ea typeface="+mj-ea"/>
                <a:cs typeface="+mj-cs"/>
                <a:sym typeface="Helvetica"/>
              </a:rPr>
              <a:t>And why is thinking like an economist the best way to analyze it?:</a:t>
            </a:r>
            <a:r>
              <a:t>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These are the questions Dasgupta sets out to answer by example in his book</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It is a game theorist’s introduction to economics</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won’t teach you how to calculate price and quantity changes in response to demand shocks.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The book will teach you why figuring out price and quantity changes is a worthwhile thing to do.</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This is worth getting into your frontal brain lobes:</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We are going to spend the semester studying the growth of the human economy</a:t>
            </a:r>
          </a:p>
          <a:p>
            <a:pPr lvl="1" marL="391627" indent="-151597" defTabSz="258781">
              <a:spcBef>
                <a:spcPts val="1000"/>
              </a:spcBef>
              <a:buSzPct val="100000"/>
              <a:buChar char="•"/>
              <a:defRPr b="0" sz="1512">
                <a:uFillTx/>
                <a:latin typeface="Times New Roman"/>
                <a:ea typeface="Times New Roman"/>
                <a:cs typeface="Times New Roman"/>
                <a:sym typeface="Times New Roman"/>
              </a:defRPr>
            </a:pPr>
            <a:r>
              <a:t>And we are going to do so by thinking like economists. </a:t>
            </a:r>
          </a:p>
          <a:p>
            <a:pPr marL="288036" indent="-288036" defTabSz="258781">
              <a:spcBef>
                <a:spcPts val="1000"/>
              </a:spcBef>
              <a:buSzPct val="100000"/>
              <a:buChar char="•"/>
              <a:defRPr b="0" sz="1512">
                <a:uFillTx/>
                <a:latin typeface="Times New Roman"/>
                <a:ea typeface="Times New Roman"/>
                <a:cs typeface="Times New Roman"/>
                <a:sym typeface="Times New Roman"/>
              </a:defRPr>
            </a:pPr>
            <a:r>
              <a:t>Anthology intelligence; division of labor, mechanism design; societal calculating machine</a:t>
            </a:r>
          </a:p>
        </p:txBody>
      </p:sp>
      <p:sp>
        <p:nvSpPr>
          <p:cNvPr id="267"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268" name="Image" descr="Image"/>
          <p:cNvPicPr>
            <a:picLocks noChangeAspect="1"/>
          </p:cNvPicPr>
          <p:nvPr/>
        </p:nvPicPr>
        <p:blipFill>
          <a:blip r:embed="rId3">
            <a:extLst/>
          </a:blip>
          <a:stretch>
            <a:fillRect/>
          </a:stretch>
        </p:blipFill>
        <p:spPr>
          <a:xfrm>
            <a:off x="4645545" y="1142997"/>
            <a:ext cx="4357019" cy="5397501"/>
          </a:xfrm>
          <a:prstGeom prst="rect">
            <a:avLst/>
          </a:prstGeom>
          <a:ln w="12700">
            <a:miter lim="400000"/>
          </a:ln>
        </p:spPr>
      </p:pic>
      <p:pic>
        <p:nvPicPr>
          <p:cNvPr id="26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537080" y="32443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513336" fill="hold"/>
                                        <p:tgtEl>
                                          <p:spTgt spid="2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Questions"/>
          <p:cNvSpPr txBox="1"/>
          <p:nvPr>
            <p:ph type="title" idx="4294967295"/>
          </p:nvPr>
        </p:nvSpPr>
        <p:spPr>
          <a:xfrm>
            <a:off x="15018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a:t>
            </a:r>
          </a:p>
        </p:txBody>
      </p:sp>
      <p:pic>
        <p:nvPicPr>
          <p:cNvPr id="274" name="Image" descr="Image"/>
          <p:cNvPicPr>
            <a:picLocks noChangeAspect="1"/>
          </p:cNvPicPr>
          <p:nvPr/>
        </p:nvPicPr>
        <p:blipFill>
          <a:blip r:embed="rId3">
            <a:extLst/>
          </a:blip>
          <a:stretch>
            <a:fillRect/>
          </a:stretch>
        </p:blipFill>
        <p:spPr>
          <a:xfrm>
            <a:off x="150180" y="1270000"/>
            <a:ext cx="4279901" cy="1675919"/>
          </a:xfrm>
          <a:prstGeom prst="rect">
            <a:avLst/>
          </a:prstGeom>
          <a:ln w="12700">
            <a:miter lim="400000"/>
          </a:ln>
        </p:spPr>
      </p:pic>
      <p:pic>
        <p:nvPicPr>
          <p:cNvPr id="275" name="Image" descr="Image"/>
          <p:cNvPicPr>
            <a:picLocks noChangeAspect="1"/>
          </p:cNvPicPr>
          <p:nvPr/>
        </p:nvPicPr>
        <p:blipFill>
          <a:blip r:embed="rId4">
            <a:extLst/>
          </a:blip>
          <a:stretch>
            <a:fillRect/>
          </a:stretch>
        </p:blipFill>
        <p:spPr>
          <a:xfrm>
            <a:off x="150180" y="3323794"/>
            <a:ext cx="4279901" cy="2688203"/>
          </a:xfrm>
          <a:prstGeom prst="rect">
            <a:avLst/>
          </a:prstGeom>
          <a:ln w="12700">
            <a:miter lim="400000"/>
          </a:ln>
        </p:spPr>
      </p:pic>
      <p:pic>
        <p:nvPicPr>
          <p:cNvPr id="276" name="Image" descr="Image"/>
          <p:cNvPicPr>
            <a:picLocks noChangeAspect="1"/>
          </p:cNvPicPr>
          <p:nvPr/>
        </p:nvPicPr>
        <p:blipFill>
          <a:blip r:embed="rId5">
            <a:extLst/>
          </a:blip>
          <a:stretch>
            <a:fillRect/>
          </a:stretch>
        </p:blipFill>
        <p:spPr>
          <a:xfrm>
            <a:off x="4760280" y="1270000"/>
            <a:ext cx="4279901" cy="2179825"/>
          </a:xfrm>
          <a:prstGeom prst="rect">
            <a:avLst/>
          </a:prstGeom>
          <a:ln w="12700">
            <a:miter lim="400000"/>
          </a:ln>
        </p:spPr>
      </p:pic>
      <p:pic>
        <p:nvPicPr>
          <p:cNvPr id="277" name="Image" descr="Image"/>
          <p:cNvPicPr>
            <a:picLocks noChangeAspect="1"/>
          </p:cNvPicPr>
          <p:nvPr/>
        </p:nvPicPr>
        <p:blipFill>
          <a:blip r:embed="rId6">
            <a:extLst/>
          </a:blip>
          <a:stretch>
            <a:fillRect/>
          </a:stretch>
        </p:blipFill>
        <p:spPr>
          <a:xfrm>
            <a:off x="4760280" y="3806770"/>
            <a:ext cx="4279901" cy="2390657"/>
          </a:xfrm>
          <a:prstGeom prst="rect">
            <a:avLst/>
          </a:prstGeom>
          <a:ln w="12700">
            <a:miter lim="400000"/>
          </a:ln>
        </p:spPr>
      </p:pic>
      <p:sp>
        <p:nvSpPr>
          <p:cNvPr id="278" name="0: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0:45 audio</a:t>
            </a:r>
          </a:p>
        </p:txBody>
      </p:sp>
      <p:pic>
        <p:nvPicPr>
          <p:cNvPr id="279"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4136780" y="315204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903331"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Questions II"/>
          <p:cNvSpPr txBox="1"/>
          <p:nvPr>
            <p:ph type="title" idx="4294967295"/>
          </p:nvPr>
        </p:nvSpPr>
        <p:spPr>
          <a:xfrm>
            <a:off x="115412" y="0"/>
            <a:ext cx="8890001" cy="1143000"/>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a:t>
            </a:r>
          </a:p>
        </p:txBody>
      </p:sp>
      <p:pic>
        <p:nvPicPr>
          <p:cNvPr id="284" name="Image" descr="Image"/>
          <p:cNvPicPr>
            <a:picLocks noChangeAspect="1"/>
          </p:cNvPicPr>
          <p:nvPr/>
        </p:nvPicPr>
        <p:blipFill>
          <a:blip r:embed="rId2">
            <a:extLst/>
          </a:blip>
          <a:stretch>
            <a:fillRect/>
          </a:stretch>
        </p:blipFill>
        <p:spPr>
          <a:xfrm>
            <a:off x="115412" y="1270000"/>
            <a:ext cx="4279901" cy="1697664"/>
          </a:xfrm>
          <a:prstGeom prst="rect">
            <a:avLst/>
          </a:prstGeom>
          <a:ln w="12700">
            <a:miter lim="400000"/>
          </a:ln>
        </p:spPr>
      </p:pic>
      <p:pic>
        <p:nvPicPr>
          <p:cNvPr id="285" name="Image" descr="Image"/>
          <p:cNvPicPr>
            <a:picLocks noChangeAspect="1"/>
          </p:cNvPicPr>
          <p:nvPr/>
        </p:nvPicPr>
        <p:blipFill>
          <a:blip r:embed="rId3">
            <a:extLst/>
          </a:blip>
          <a:stretch>
            <a:fillRect/>
          </a:stretch>
        </p:blipFill>
        <p:spPr>
          <a:xfrm>
            <a:off x="4725512" y="3675551"/>
            <a:ext cx="4279901" cy="2033397"/>
          </a:xfrm>
          <a:prstGeom prst="rect">
            <a:avLst/>
          </a:prstGeom>
          <a:ln w="12700">
            <a:miter lim="400000"/>
          </a:ln>
        </p:spPr>
      </p:pic>
      <p:pic>
        <p:nvPicPr>
          <p:cNvPr id="286" name="Image" descr="Image"/>
          <p:cNvPicPr>
            <a:picLocks noChangeAspect="1"/>
          </p:cNvPicPr>
          <p:nvPr/>
        </p:nvPicPr>
        <p:blipFill>
          <a:blip r:embed="rId4">
            <a:extLst/>
          </a:blip>
          <a:stretch>
            <a:fillRect/>
          </a:stretch>
        </p:blipFill>
        <p:spPr>
          <a:xfrm>
            <a:off x="4725512" y="1270000"/>
            <a:ext cx="4279901" cy="2184348"/>
          </a:xfrm>
          <a:prstGeom prst="rect">
            <a:avLst/>
          </a:prstGeom>
          <a:ln w="12700">
            <a:miter lim="400000"/>
          </a:ln>
        </p:spPr>
      </p:pic>
      <p:pic>
        <p:nvPicPr>
          <p:cNvPr id="287" name="Image" descr="Image"/>
          <p:cNvPicPr>
            <a:picLocks noChangeAspect="1"/>
          </p:cNvPicPr>
          <p:nvPr/>
        </p:nvPicPr>
        <p:blipFill>
          <a:blip r:embed="rId5">
            <a:extLst/>
          </a:blip>
          <a:stretch>
            <a:fillRect/>
          </a:stretch>
        </p:blipFill>
        <p:spPr>
          <a:xfrm>
            <a:off x="115412" y="3205075"/>
            <a:ext cx="4279901" cy="1831691"/>
          </a:xfrm>
          <a:prstGeom prst="rect">
            <a:avLst/>
          </a:prstGeom>
          <a:ln w="12700">
            <a:miter lim="400000"/>
          </a:ln>
        </p:spPr>
      </p:pic>
      <p:sp>
        <p:nvSpPr>
          <p:cNvPr id="288"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Questions III"/>
          <p:cNvSpPr txBox="1"/>
          <p:nvPr>
            <p:ph type="title" idx="4294967295"/>
          </p:nvPr>
        </p:nvSpPr>
        <p:spPr>
          <a:xfrm>
            <a:off x="145920" y="-1"/>
            <a:ext cx="8890001" cy="1143001"/>
          </a:xfrm>
          <a:prstGeom prst="rect">
            <a:avLst/>
          </a:prstGeom>
        </p:spPr>
        <p:txBody>
          <a:bodyPr lIns="45719" tIns="45719" rIns="45719" bIns="45719"/>
          <a:lstStyle>
            <a:lvl1pPr>
              <a:defRPr sz="6000">
                <a:solidFill>
                  <a:srgbClr val="000080"/>
                </a:solidFill>
                <a:latin typeface="Calibri"/>
                <a:ea typeface="Calibri"/>
                <a:cs typeface="Calibri"/>
                <a:sym typeface="Calibri"/>
              </a:defRPr>
            </a:lvl1pPr>
          </a:lstStyle>
          <a:p>
            <a:pPr/>
            <a:r>
              <a:t>Questions III</a:t>
            </a:r>
          </a:p>
        </p:txBody>
      </p:sp>
      <p:pic>
        <p:nvPicPr>
          <p:cNvPr id="291" name="Image" descr="Image"/>
          <p:cNvPicPr>
            <a:picLocks noChangeAspect="1"/>
          </p:cNvPicPr>
          <p:nvPr/>
        </p:nvPicPr>
        <p:blipFill>
          <a:blip r:embed="rId2">
            <a:extLst/>
          </a:blip>
          <a:stretch>
            <a:fillRect/>
          </a:stretch>
        </p:blipFill>
        <p:spPr>
          <a:xfrm>
            <a:off x="4756020" y="1143000"/>
            <a:ext cx="4279901" cy="1350098"/>
          </a:xfrm>
          <a:prstGeom prst="rect">
            <a:avLst/>
          </a:prstGeom>
          <a:ln w="12700">
            <a:miter lim="400000"/>
          </a:ln>
        </p:spPr>
      </p:pic>
      <p:pic>
        <p:nvPicPr>
          <p:cNvPr id="292" name="Image" descr="Image"/>
          <p:cNvPicPr>
            <a:picLocks noChangeAspect="1"/>
          </p:cNvPicPr>
          <p:nvPr/>
        </p:nvPicPr>
        <p:blipFill>
          <a:blip r:embed="rId3">
            <a:extLst/>
          </a:blip>
          <a:stretch>
            <a:fillRect/>
          </a:stretch>
        </p:blipFill>
        <p:spPr>
          <a:xfrm>
            <a:off x="4756020" y="2799794"/>
            <a:ext cx="4279901" cy="1147833"/>
          </a:xfrm>
          <a:prstGeom prst="rect">
            <a:avLst/>
          </a:prstGeom>
          <a:ln w="12700">
            <a:miter lim="400000"/>
          </a:ln>
        </p:spPr>
      </p:pic>
      <p:pic>
        <p:nvPicPr>
          <p:cNvPr id="293" name="Image" descr="Image"/>
          <p:cNvPicPr>
            <a:picLocks noChangeAspect="1"/>
          </p:cNvPicPr>
          <p:nvPr/>
        </p:nvPicPr>
        <p:blipFill>
          <a:blip r:embed="rId4">
            <a:extLst/>
          </a:blip>
          <a:stretch>
            <a:fillRect/>
          </a:stretch>
        </p:blipFill>
        <p:spPr>
          <a:xfrm>
            <a:off x="145920" y="1163667"/>
            <a:ext cx="4279901" cy="2198272"/>
          </a:xfrm>
          <a:prstGeom prst="rect">
            <a:avLst/>
          </a:prstGeom>
          <a:ln w="12700">
            <a:miter lim="400000"/>
          </a:ln>
        </p:spPr>
      </p:pic>
      <p:sp>
        <p:nvSpPr>
          <p:cNvPr id="294" name="0:0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0:00 audio</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Lecture: Logistics</a:t>
            </a:r>
          </a:p>
        </p:txBody>
      </p:sp>
      <p:sp>
        <p:nvSpPr>
          <p:cNvPr id="297" name="The long 20th century will in all likelihood be seen in the future as the watershed in human experience:…"/>
          <p:cNvSpPr txBox="1"/>
          <p:nvPr>
            <p:ph type="body" idx="4294967295"/>
          </p:nvPr>
        </p:nvSpPr>
        <p:spPr>
          <a:xfrm>
            <a:off x="112563" y="1142997"/>
            <a:ext cx="6099004" cy="5397501"/>
          </a:xfrm>
          <a:prstGeom prst="rect">
            <a:avLst/>
          </a:prstGeom>
        </p:spPr>
        <p:txBody>
          <a:bodyPr lIns="45718" tIns="45718" rIns="45718" bIns="45718" anchor="t"/>
          <a:lstStyle/>
          <a:p>
            <a:pPr marL="0" indent="0" defTabSz="181462">
              <a:spcBef>
                <a:spcPts val="300"/>
              </a:spcBef>
              <a:buSzTx/>
              <a:buNone/>
              <a:defRPr b="1" sz="1470">
                <a:uFill>
                  <a:solidFill>
                    <a:srgbClr val="000000"/>
                  </a:solidFill>
                </a:uFill>
                <a:latin typeface="+mj-lt"/>
                <a:ea typeface="+mj-ea"/>
                <a:cs typeface="+mj-cs"/>
                <a:sym typeface="Helvetica"/>
              </a:defRPr>
            </a:pPr>
            <a:r>
              <a:t>Syllabus &amp; course policies:</a:t>
            </a:r>
            <a:endParaRPr sz="931"/>
          </a:p>
          <a:p>
            <a:pPr marL="0" indent="0" defTabSz="181462">
              <a:spcBef>
                <a:spcPts val="300"/>
              </a:spcBef>
              <a:buSzTx/>
              <a:buNone/>
              <a:defRPr sz="1176">
                <a:uFill>
                  <a:solidFill>
                    <a:srgbClr val="000000"/>
                  </a:solidFill>
                </a:uFill>
                <a:latin typeface="Times New Roman"/>
                <a:ea typeface="Times New Roman"/>
                <a:cs typeface="Times New Roman"/>
                <a:sym typeface="Times New Roman"/>
              </a:defRPr>
            </a:pPr>
            <a:r>
              <a:t>In the usual bCourses place: &lt;</a:t>
            </a:r>
            <a:r>
              <a:rPr u="sng">
                <a:solidFill>
                  <a:srgbClr val="0000FF"/>
                </a:solidFill>
                <a:uFill>
                  <a:solidFill>
                    <a:srgbClr val="0000FF"/>
                  </a:solidFill>
                </a:uFill>
                <a:hlinkClick r:id="rId3" invalidUrl="" action="" tgtFrame="" tooltip="" history="1" highlightClick="0" endSnd="0"/>
              </a:rPr>
              <a:t>https://bcourses.berkeley.edu/courses/1493152/assignments/syllabus</a:t>
            </a:r>
            <a:r>
              <a:t>&gt;</a:t>
            </a:r>
          </a:p>
          <a:p>
            <a:pPr marL="0" indent="0" defTabSz="255391">
              <a:spcBef>
                <a:spcPts val="200"/>
              </a:spcBef>
              <a:buSzTx/>
              <a:buNone/>
              <a:defRPr sz="1470">
                <a:uFill>
                  <a:solidFill>
                    <a:srgbClr val="000000"/>
                  </a:solidFill>
                </a:uFill>
                <a:latin typeface="+mj-lt"/>
                <a:ea typeface="+mj-ea"/>
                <a:cs typeface="+mj-cs"/>
                <a:sym typeface="Helvetica"/>
              </a:defRPr>
            </a:pPr>
          </a:p>
          <a:p>
            <a:pPr marL="0" indent="0" defTabSz="255391">
              <a:spcBef>
                <a:spcPts val="200"/>
              </a:spcBef>
              <a:buSzTx/>
              <a:buNone/>
              <a:defRPr sz="1470">
                <a:uFill>
                  <a:solidFill>
                    <a:srgbClr val="000000"/>
                  </a:solidFill>
                </a:uFill>
                <a:latin typeface="+mj-lt"/>
                <a:ea typeface="+mj-ea"/>
                <a:cs typeface="+mj-cs"/>
                <a:sym typeface="Helvetica"/>
              </a:defRPr>
            </a:pPr>
            <a:r>
              <a:rPr b="1"/>
              <a:t>Required readings for the course:</a:t>
            </a:r>
            <a:endParaRPr b="1"/>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Principally: </a:t>
            </a:r>
            <a:r>
              <a:rPr b="1"/>
              <a:t>J. Bradford DeLong</a:t>
            </a:r>
            <a:r>
              <a:t> (2020): </a:t>
            </a:r>
            <a:r>
              <a:rPr i="1"/>
              <a:t>Slouching Towards Utopia?: An Economic History of the Long 20th Century</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And also: </a:t>
            </a:r>
            <a:r>
              <a:rPr b="1"/>
              <a:t>Partha Dasgupta</a:t>
            </a:r>
            <a:r>
              <a:t> (2007): </a:t>
            </a:r>
            <a:r>
              <a:rPr i="1"/>
              <a:t>Economics: A Very Short Introduction</a:t>
            </a:r>
            <a:r>
              <a:t> &lt;</a:t>
            </a:r>
            <a:r>
              <a:rPr u="sng">
                <a:solidFill>
                  <a:srgbClr val="0000FF"/>
                </a:solidFill>
                <a:uFill>
                  <a:solidFill>
                    <a:srgbClr val="0000FF"/>
                  </a:solidFill>
                </a:uFill>
                <a:hlinkClick r:id="rId4" invalidUrl="" action="" tgtFrame="" tooltip="" history="1" highlightClick="0" endSnd="0"/>
              </a:rPr>
              <a:t>https://delong.typepad.com/files/dasgupta-economics.pdf</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rPr b="1"/>
              <a:t>Barry Eichengreen</a:t>
            </a:r>
            <a:r>
              <a:t> (2008): </a:t>
            </a:r>
            <a:r>
              <a:rPr i="1"/>
              <a:t>Globalizing Capital: A Short History of the World Monetary System</a:t>
            </a:r>
            <a:r>
              <a:t> &lt;</a:t>
            </a:r>
            <a:r>
              <a:rPr u="sng">
                <a:solidFill>
                  <a:srgbClr val="0000FF"/>
                </a:solidFill>
                <a:uFill>
                  <a:solidFill>
                    <a:srgbClr val="0000FF"/>
                  </a:solidFill>
                </a:uFill>
                <a:hlinkClick r:id="rId5" invalidUrl="" action="" tgtFrame="" tooltip="" history="1" highlightClick="0" endSnd="0"/>
              </a:rPr>
              <a:t>https://delong.typepad.com/files/eichengreen-globalizing.pdf</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rPr b="1"/>
              <a:t>Robert Skidelsky</a:t>
            </a:r>
            <a:r>
              <a:t> (2010): </a:t>
            </a:r>
            <a:r>
              <a:rPr i="1"/>
              <a:t>Keynes: A Very Short Introduction</a:t>
            </a:r>
            <a:r>
              <a:t> &lt;</a:t>
            </a:r>
            <a:r>
              <a:rPr u="sng">
                <a:solidFill>
                  <a:srgbClr val="0000FF"/>
                </a:solidFill>
                <a:uFill>
                  <a:solidFill>
                    <a:srgbClr val="0000FF"/>
                  </a:solidFill>
                </a:uFill>
                <a:hlinkClick r:id="rId6" invalidUrl="" action="" tgtFrame="" tooltip="" history="1" highlightClick="0" endSnd="0"/>
              </a:rPr>
              <a:t>https://delong.typepad.com/files/skidelsky-keynes.pdf</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rPr b="1"/>
              <a:t>Robert Allen</a:t>
            </a:r>
            <a:r>
              <a:t> (2011): </a:t>
            </a:r>
            <a:r>
              <a:rPr i="1"/>
              <a:t>Global Economic History: A Very Short Introduction </a:t>
            </a:r>
            <a:r>
              <a:t>&lt;</a:t>
            </a:r>
            <a:r>
              <a:rPr u="sng">
                <a:solidFill>
                  <a:srgbClr val="0000FF"/>
                </a:solidFill>
                <a:uFill>
                  <a:solidFill>
                    <a:srgbClr val="0000FF"/>
                  </a:solidFill>
                </a:uFill>
                <a:hlinkClick r:id="rId7" invalidUrl="" action="" tgtFrame="" tooltip="" history="1" highlightClick="0" endSnd="0"/>
              </a:rPr>
              <a:t>https://delong.typepad.com/files/allen-geh.pdf</a:t>
            </a:r>
            <a:r>
              <a:t>&gt; &lt;</a:t>
            </a:r>
            <a:r>
              <a:rPr u="sng">
                <a:solidFill>
                  <a:srgbClr val="0000FF"/>
                </a:solidFill>
                <a:uFill>
                  <a:solidFill>
                    <a:srgbClr val="0000FF"/>
                  </a:solidFill>
                </a:uFill>
                <a:hlinkClick r:id="rId8" invalidUrl="" action="" tgtFrame="" tooltip="" history="1" highlightClick="0" endSnd="0"/>
              </a:rPr>
              <a:t>https://www.icloud.com/pages/0jK0cjqqw-D4wRayNOo87pLYw</a:t>
            </a:r>
            <a:r>
              <a:t>&gt;</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Plus:</a:t>
            </a:r>
            <a:r>
              <a:rPr b="1"/>
              <a:t> Andy Matuschak </a:t>
            </a:r>
            <a:r>
              <a:t>(2019): </a:t>
            </a:r>
            <a:r>
              <a:rPr i="1"/>
              <a:t>Why Books Don’t Work</a:t>
            </a:r>
            <a:endParaRPr sz="784"/>
          </a:p>
          <a:p>
            <a:pPr marL="0" indent="0" defTabSz="255391">
              <a:spcBef>
                <a:spcPts val="200"/>
              </a:spcBef>
              <a:buSzTx/>
              <a:buNone/>
              <a:defRPr b="1" sz="1470">
                <a:uFill>
                  <a:solidFill>
                    <a:srgbClr val="000000"/>
                  </a:solidFill>
                </a:uFill>
                <a:latin typeface="+mj-lt"/>
                <a:ea typeface="+mj-ea"/>
                <a:cs typeface="+mj-cs"/>
                <a:sym typeface="Helvetica"/>
              </a:defRPr>
            </a:pPr>
          </a:p>
          <a:p>
            <a:pPr marL="0" indent="0" defTabSz="255391">
              <a:spcBef>
                <a:spcPts val="200"/>
              </a:spcBef>
              <a:buSzTx/>
              <a:buNone/>
              <a:defRPr b="1" sz="1470">
                <a:uFill>
                  <a:solidFill>
                    <a:srgbClr val="000000"/>
                  </a:solidFill>
                </a:uFill>
                <a:latin typeface="+mj-lt"/>
                <a:ea typeface="+mj-ea"/>
                <a:cs typeface="+mj-cs"/>
                <a:sym typeface="Helvetica"/>
              </a:defRPr>
            </a:pPr>
            <a:r>
              <a:t>Grading:</a:t>
            </a:r>
            <a:endParaRPr>
              <a:latin typeface="Times New Roman"/>
              <a:ea typeface="Times New Roman"/>
              <a:cs typeface="Times New Roman"/>
              <a:sym typeface="Times New Roman"/>
            </a:endParaRP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Quizes:                                                           0</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Discussion threads:                        30 x 2 = 60 (0, 1, 2, 3)</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Problem sets:                                  15 x 4 = 60 (0, 1, 2, 4, 5)</a:t>
            </a:r>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Zoom breakout &amp; other participation:          20</a:t>
            </a:r>
            <a:endParaRPr b="1"/>
          </a:p>
          <a:p>
            <a:pPr marL="0" indent="0" defTabSz="255391">
              <a:spcBef>
                <a:spcPts val="200"/>
              </a:spcBef>
              <a:buSzTx/>
              <a:buNone/>
              <a:defRPr sz="1176">
                <a:uFill>
                  <a:solidFill>
                    <a:srgbClr val="000000"/>
                  </a:solidFill>
                </a:uFill>
                <a:latin typeface="Times New Roman"/>
                <a:ea typeface="Times New Roman"/>
                <a:cs typeface="Times New Roman"/>
                <a:sym typeface="Times New Roman"/>
              </a:defRPr>
            </a:pPr>
            <a:r>
              <a:t>Final paper:                                                   60</a:t>
            </a:r>
          </a:p>
        </p:txBody>
      </p:sp>
      <p:sp>
        <p:nvSpPr>
          <p:cNvPr id="298" name="UNWRITTEN"/>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UNWRITTEN</a:t>
            </a:r>
          </a:p>
        </p:txBody>
      </p:sp>
      <p:pic>
        <p:nvPicPr>
          <p:cNvPr id="299" name="Image" descr="Image"/>
          <p:cNvPicPr>
            <a:picLocks noChangeAspect="1"/>
          </p:cNvPicPr>
          <p:nvPr/>
        </p:nvPicPr>
        <p:blipFill>
          <a:blip r:embed="rId9">
            <a:extLst/>
          </a:blip>
          <a:srcRect l="34681" t="0" r="0" b="0"/>
          <a:stretch>
            <a:fillRect/>
          </a:stretch>
        </p:blipFill>
        <p:spPr>
          <a:xfrm>
            <a:off x="6308643" y="1142997"/>
            <a:ext cx="2693921" cy="53975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Grading</a:t>
            </a:r>
          </a:p>
        </p:txBody>
      </p:sp>
      <p:sp>
        <p:nvSpPr>
          <p:cNvPr id="304" name="The long 20th century will in all likelihood be seen in the future as the watershed in human experience:…"/>
          <p:cNvSpPr txBox="1"/>
          <p:nvPr>
            <p:ph type="body" idx="4294967295"/>
          </p:nvPr>
        </p:nvSpPr>
        <p:spPr>
          <a:xfrm>
            <a:off x="112563" y="1142997"/>
            <a:ext cx="6099004" cy="5397501"/>
          </a:xfrm>
          <a:prstGeom prst="rect">
            <a:avLst/>
          </a:prstGeom>
        </p:spPr>
        <p:txBody>
          <a:bodyPr lIns="45718" tIns="45718" rIns="45718" bIns="45718" anchor="t"/>
          <a:lstStyle/>
          <a:p>
            <a:pPr marL="0" indent="0" defTabSz="177758">
              <a:spcBef>
                <a:spcPts val="300"/>
              </a:spcBef>
              <a:buSzTx/>
              <a:buNone/>
              <a:defRPr b="1" sz="1440">
                <a:uFill>
                  <a:solidFill>
                    <a:srgbClr val="000000"/>
                  </a:solidFill>
                </a:uFill>
                <a:latin typeface="+mj-lt"/>
                <a:ea typeface="+mj-ea"/>
                <a:cs typeface="+mj-cs"/>
                <a:sym typeface="Helvetica"/>
              </a:defRPr>
            </a:pPr>
            <a:r>
              <a:t>Haas:</a:t>
            </a:r>
            <a:endParaRPr sz="912"/>
          </a:p>
          <a:p>
            <a:pPr marL="0" indent="0" defTabSz="177758">
              <a:spcBef>
                <a:spcPts val="300"/>
              </a:spcBef>
              <a:buSzTx/>
              <a:buNone/>
              <a:defRPr sz="1152">
                <a:uFill>
                  <a:solidFill>
                    <a:srgbClr val="000000"/>
                  </a:solidFill>
                </a:uFill>
                <a:latin typeface="Times New Roman"/>
                <a:ea typeface="Times New Roman"/>
                <a:cs typeface="Times New Roman"/>
                <a:sym typeface="Times New Roman"/>
              </a:defRPr>
            </a:pPr>
            <a:r>
              <a:t>Mean elective grade: about 3.5</a:t>
            </a:r>
          </a:p>
          <a:p>
            <a:pPr marL="219455" indent="-219455" defTabSz="177758">
              <a:spcBef>
                <a:spcPts val="300"/>
              </a:spcBef>
              <a:buSzPct val="100000"/>
              <a:defRPr sz="1152">
                <a:uFill>
                  <a:solidFill>
                    <a:srgbClr val="000000"/>
                  </a:solidFill>
                </a:uFill>
                <a:latin typeface="Times New Roman"/>
                <a:ea typeface="Times New Roman"/>
                <a:cs typeface="Times New Roman"/>
                <a:sym typeface="Times New Roman"/>
              </a:defRPr>
            </a:pPr>
            <a:r>
              <a:t>That seems reasonable: B+/A-</a:t>
            </a:r>
          </a:p>
          <a:p>
            <a:pPr marL="0" indent="0" defTabSz="250179">
              <a:spcBef>
                <a:spcPts val="200"/>
              </a:spcBef>
              <a:buSzTx/>
              <a:buNone/>
              <a:defRPr sz="1440">
                <a:uFill>
                  <a:solidFill>
                    <a:srgbClr val="000000"/>
                  </a:solidFill>
                </a:uFill>
                <a:latin typeface="+mj-lt"/>
                <a:ea typeface="+mj-ea"/>
                <a:cs typeface="+mj-cs"/>
                <a:sym typeface="Helvetica"/>
              </a:defRPr>
            </a:pPr>
          </a:p>
          <a:p>
            <a:pPr marL="0" indent="0" defTabSz="250179">
              <a:spcBef>
                <a:spcPts val="200"/>
              </a:spcBef>
              <a:buSzTx/>
              <a:buNone/>
              <a:defRPr b="1" sz="1440">
                <a:uFill>
                  <a:solidFill>
                    <a:srgbClr val="000000"/>
                  </a:solidFill>
                </a:uFill>
                <a:latin typeface="+mj-lt"/>
                <a:ea typeface="+mj-ea"/>
                <a:cs typeface="+mj-cs"/>
                <a:sym typeface="Helvetica"/>
              </a:defRPr>
            </a:pPr>
            <a:r>
              <a:t>Grading:</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Quizes:                                                           0</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Discussion threads:                        30 x 2 = 60 (0, 1, 2, 3)</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Problem sets:                                  15 x 4 = 60 (0, 1, 2, 4, 5)</a:t>
            </a: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Zoom breakout &amp; other participation:          20</a:t>
            </a:r>
            <a:endParaRPr b="1"/>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Final paper:                                                   60</a:t>
            </a:r>
          </a:p>
          <a:p>
            <a:pPr marL="0" indent="0" defTabSz="250179">
              <a:spcBef>
                <a:spcPts val="200"/>
              </a:spcBef>
              <a:buSzTx/>
              <a:buNone/>
              <a:defRPr b="1" sz="1440">
                <a:uFill>
                  <a:solidFill>
                    <a:srgbClr val="000000"/>
                  </a:solidFill>
                </a:uFill>
                <a:latin typeface="+mj-lt"/>
                <a:ea typeface="+mj-ea"/>
                <a:cs typeface="+mj-cs"/>
                <a:sym typeface="Helvetica"/>
              </a:defRPr>
            </a:pPr>
            <a:endParaRPr>
              <a:latin typeface="Times New Roman"/>
              <a:ea typeface="Times New Roman"/>
              <a:cs typeface="Times New Roman"/>
              <a:sym typeface="Times New Roman"/>
            </a:endParaRPr>
          </a:p>
          <a:p>
            <a:pPr marL="0" indent="0" defTabSz="250179">
              <a:spcBef>
                <a:spcPts val="200"/>
              </a:spcBef>
              <a:buSzTx/>
              <a:buNone/>
              <a:defRPr b="1" sz="1440">
                <a:uFill>
                  <a:solidFill>
                    <a:srgbClr val="000000"/>
                  </a:solidFill>
                </a:uFill>
                <a:latin typeface="+mj-lt"/>
                <a:ea typeface="+mj-ea"/>
                <a:cs typeface="+mj-cs"/>
                <a:sym typeface="Helvetica"/>
              </a:defRPr>
            </a:pPr>
            <a:r>
              <a:t>Points to letter grades:</a:t>
            </a:r>
            <a:endParaRPr>
              <a:latin typeface="Times New Roman"/>
              <a:ea typeface="Times New Roman"/>
              <a:cs typeface="Times New Roman"/>
              <a:sym typeface="Times New Roman"/>
            </a:endParaRPr>
          </a:p>
          <a:p>
            <a:pPr marL="0" indent="0" defTabSz="250179">
              <a:spcBef>
                <a:spcPts val="200"/>
              </a:spcBef>
              <a:buSzTx/>
              <a:buNone/>
              <a:defRPr sz="1152">
                <a:uFill>
                  <a:solidFill>
                    <a:srgbClr val="000000"/>
                  </a:solidFill>
                </a:uFill>
                <a:latin typeface="Times New Roman"/>
                <a:ea typeface="Times New Roman"/>
                <a:cs typeface="Times New Roman"/>
                <a:sym typeface="Times New Roman"/>
              </a:defRPr>
            </a:pPr>
            <a:r>
              <a:t>The way it works is this: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form our holistic assessment of the degree of effort and accomplishment of the class as a whole,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largely but not exclusively based on the scores people receive on assignments.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That assessment then sets the grade distribution. </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We then take the assignment scores, adjust them for notable participation-based assistance in helping others learn, and rank all of you students.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By effort &amp; achievement.</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Thus there is not a strict curve: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someone else doing better does not lower your grade.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In fact, it is the opposite—your helping someone else do better raises the average grade and, to the extent that we notice, directly raises yours as well. </a:t>
            </a:r>
          </a:p>
          <a:p>
            <a:pPr lvl="1" marL="298383" indent="-115503" defTabSz="250179">
              <a:spcBef>
                <a:spcPts val="200"/>
              </a:spcBef>
              <a:buSzPct val="100000"/>
              <a:defRPr sz="1152">
                <a:uFill>
                  <a:solidFill>
                    <a:srgbClr val="000000"/>
                  </a:solidFill>
                </a:uFill>
                <a:latin typeface="Times New Roman"/>
                <a:ea typeface="Times New Roman"/>
                <a:cs typeface="Times New Roman"/>
                <a:sym typeface="Times New Roman"/>
              </a:defRPr>
            </a:pPr>
            <a:r>
              <a:t>But there is also not a rigid set of numerical cutoffs you will be able to count on</a:t>
            </a:r>
          </a:p>
          <a:p>
            <a:pPr marL="219455" indent="-219455" defTabSz="250179">
              <a:spcBef>
                <a:spcPts val="200"/>
              </a:spcBef>
              <a:buSzPct val="100000"/>
              <a:defRPr sz="1152">
                <a:uFill>
                  <a:solidFill>
                    <a:srgbClr val="000000"/>
                  </a:solidFill>
                </a:uFill>
                <a:latin typeface="Times New Roman"/>
                <a:ea typeface="Times New Roman"/>
                <a:cs typeface="Times New Roman"/>
                <a:sym typeface="Times New Roman"/>
              </a:defRPr>
            </a:pPr>
            <a:r>
              <a:t>Oral exams for edge cases…</a:t>
            </a:r>
          </a:p>
        </p:txBody>
      </p:sp>
      <p:sp>
        <p:nvSpPr>
          <p:cNvPr id="305" name="UNWRITTEN"/>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UNWRITTEN</a:t>
            </a:r>
          </a:p>
        </p:txBody>
      </p:sp>
      <p:pic>
        <p:nvPicPr>
          <p:cNvPr id="306" name="Image" descr="Image"/>
          <p:cNvPicPr>
            <a:picLocks noChangeAspect="1"/>
          </p:cNvPicPr>
          <p:nvPr/>
        </p:nvPicPr>
        <p:blipFill>
          <a:blip r:embed="rId3">
            <a:extLst/>
          </a:blip>
          <a:srcRect l="34681" t="0" r="0" b="0"/>
          <a:stretch>
            <a:fillRect/>
          </a:stretch>
        </p:blipFill>
        <p:spPr>
          <a:xfrm>
            <a:off x="6308643" y="1142997"/>
            <a:ext cx="2693921" cy="5397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Prefatory Note for Required Reading: Matuschak</a:t>
            </a:r>
          </a:p>
        </p:txBody>
      </p:sp>
      <p:sp>
        <p:nvSpPr>
          <p:cNvPr id="144" name="The long 20th century will in all likelihood be seen in the future as the watershed in human experience:…"/>
          <p:cNvSpPr txBox="1"/>
          <p:nvPr>
            <p:ph type="body" sz="half" idx="4294967295"/>
          </p:nvPr>
        </p:nvSpPr>
        <p:spPr>
          <a:xfrm>
            <a:off x="112563" y="1142997"/>
            <a:ext cx="2755901" cy="5397501"/>
          </a:xfrm>
          <a:prstGeom prst="rect">
            <a:avLst/>
          </a:prstGeom>
        </p:spPr>
        <p:txBody>
          <a:bodyPr lIns="45718" tIns="45718" rIns="45718" bIns="45718" anchor="t"/>
          <a:lstStyle/>
          <a:p>
            <a:pPr marL="0" indent="0" defTabSz="176628">
              <a:spcBef>
                <a:spcPts val="600"/>
              </a:spcBef>
              <a:buSzTx/>
              <a:buNone/>
              <a:defRPr sz="1032">
                <a:latin typeface="Times New Roman"/>
                <a:ea typeface="Times New Roman"/>
                <a:cs typeface="Times New Roman"/>
                <a:sym typeface="Times New Roman"/>
              </a:defRPr>
            </a:pPr>
            <a:r>
              <a:t>The university got its start when books were expensive: really expensive. In the year 301, in the time of the Roman Emperor Diocletian, a scribe’s copying cost of 25 𐆖 for 100 lines meant that a relatively short book by our standards cost as much as 100 days’ work of an unskilled laborer. That’s the same multiple of the pay of a minimum wage worker in California today as $120,000.</a:t>
            </a:r>
          </a:p>
          <a:p>
            <a:pPr marL="0" indent="0" defTabSz="176628">
              <a:spcBef>
                <a:spcPts val="600"/>
              </a:spcBef>
              <a:buSzTx/>
              <a:buNone/>
              <a:defRPr sz="1032">
                <a:latin typeface="Times New Roman"/>
                <a:ea typeface="Times New Roman"/>
                <a:cs typeface="Times New Roman"/>
                <a:sym typeface="Times New Roman"/>
              </a:defRPr>
            </a:pPr>
            <a:r>
              <a:t>Back then, gathering students in the same place along with a library was the only even faintly cost-effective way for them to read lots of books themselves, and listen to lots of books being read aloud (and commented on) by the lecturer.</a:t>
            </a:r>
          </a:p>
          <a:p>
            <a:pPr marL="0" indent="0" defTabSz="176628">
              <a:spcBef>
                <a:spcPts val="600"/>
              </a:spcBef>
              <a:buSzTx/>
              <a:buNone/>
              <a:defRPr sz="1032">
                <a:latin typeface="Times New Roman"/>
                <a:ea typeface="Times New Roman"/>
                <a:cs typeface="Times New Roman"/>
                <a:sym typeface="Times New Roman"/>
              </a:defRPr>
            </a:pPr>
            <a:r>
              <a:t>But with Johann Gutenberg’s movable type printing press in the 1400s books became really cheap. By the 1800s books cost 1/100 times as much on the minimum-wage scale as in 300: the equivalent of not $120,000 but $1,200. And today? My oh my! Especially if we count virtual books on our devices.</a:t>
            </a:r>
          </a:p>
          <a:p>
            <a:pPr marL="0" indent="0" defTabSz="176628">
              <a:spcBef>
                <a:spcPts val="600"/>
              </a:spcBef>
              <a:buSzTx/>
              <a:buNone/>
              <a:defRPr sz="1032">
                <a:latin typeface="Times New Roman"/>
                <a:ea typeface="Times New Roman"/>
                <a:cs typeface="Times New Roman"/>
                <a:sym typeface="Times New Roman"/>
              </a:defRPr>
            </a:pPr>
            <a:r>
              <a:t>Yet the university, even though its fundamental reason for being was gone—you could now curl up with lots of good books anywhere, cheaply—not only survived: it flourished.</a:t>
            </a:r>
          </a:p>
          <a:p>
            <a:pPr marL="0" indent="0" defTabSz="176628">
              <a:spcBef>
                <a:spcPts val="600"/>
              </a:spcBef>
              <a:buSzTx/>
              <a:buNone/>
              <a:defRPr sz="1032">
                <a:latin typeface="Times New Roman"/>
                <a:ea typeface="Times New Roman"/>
                <a:cs typeface="Times New Roman"/>
                <a:sym typeface="Times New Roman"/>
              </a:defRPr>
            </a:pPr>
            <a:r>
              <a:t>Why?</a:t>
            </a:r>
          </a:p>
          <a:p>
            <a:pPr marL="0" indent="0" defTabSz="176628">
              <a:spcBef>
                <a:spcPts val="600"/>
              </a:spcBef>
              <a:buSzTx/>
              <a:buNone/>
              <a:defRPr sz="1032">
                <a:latin typeface="Times New Roman"/>
                <a:ea typeface="Times New Roman"/>
                <a:cs typeface="Times New Roman"/>
                <a:sym typeface="Times New Roman"/>
              </a:defRPr>
            </a:pPr>
            <a:r>
              <a:rPr b="1"/>
              <a:t>Andy Matuschak</a:t>
            </a:r>
            <a:r>
              <a:t>’s </a:t>
            </a:r>
            <a:r>
              <a:rPr i="1"/>
              <a:t>Why Books Don’t Work</a:t>
            </a:r>
            <a:r>
              <a:t> proposes an answer: Most people are bad at reading. Hence you have to gather them into a university and force them into its social networks and practices in order to make people do the things necessary for them to even do a half-assed job of learning from the books they might read.</a:t>
            </a:r>
          </a:p>
          <a:p>
            <a:pPr marL="0" indent="0" defTabSz="176628">
              <a:spcBef>
                <a:spcPts val="600"/>
              </a:spcBef>
              <a:buSzTx/>
              <a:buNone/>
              <a:defRPr sz="1032">
                <a:latin typeface="Times New Roman"/>
                <a:ea typeface="Times New Roman"/>
                <a:cs typeface="Times New Roman"/>
                <a:sym typeface="Times New Roman"/>
              </a:defRPr>
            </a:pPr>
            <a:r>
              <a:t>Now some people are excellent readers on their own. </a:t>
            </a:r>
          </a:p>
        </p:txBody>
      </p:sp>
      <p:sp>
        <p:nvSpPr>
          <p:cNvPr id="145" name="831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831 words</a:t>
            </a:r>
          </a:p>
        </p:txBody>
      </p:sp>
      <p:sp>
        <p:nvSpPr>
          <p:cNvPr id="146" name="The long 20th century will in all likelihood be seen in the future as the watershed in human experience:…"/>
          <p:cNvSpPr txBox="1"/>
          <p:nvPr/>
        </p:nvSpPr>
        <p:spPr>
          <a:xfrm>
            <a:off x="6246663" y="1142997"/>
            <a:ext cx="27559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68413">
              <a:defRPr b="0" sz="984">
                <a:uFillTx/>
                <a:latin typeface="Times New Roman"/>
                <a:ea typeface="Times New Roman"/>
                <a:cs typeface="Times New Roman"/>
                <a:sym typeface="Times New Roman"/>
              </a:defRPr>
            </a:pPr>
            <a:r>
              <a:t>We have a mostly-online university. We need to make it do a better than quarter-assed job at assisting students to be active readers and active learners. </a:t>
            </a:r>
          </a:p>
          <a:p>
            <a:pPr defTabSz="168413">
              <a:defRPr b="0" sz="984">
                <a:uFillTx/>
                <a:latin typeface="Times New Roman"/>
                <a:ea typeface="Times New Roman"/>
                <a:cs typeface="Times New Roman"/>
                <a:sym typeface="Times New Roman"/>
              </a:defRPr>
            </a:pPr>
            <a:r>
              <a:t>If it doesn’t, then all you will be left with are books. And as Sokrates warned, for most people a book by itself is very inadequate as a teaching device:</a:t>
            </a:r>
          </a:p>
          <a:p>
            <a:pPr lvl="1" indent="93726" defTabSz="168413">
              <a:defRPr b="0" sz="656">
                <a:uFillTx/>
                <a:latin typeface="Times New Roman"/>
                <a:ea typeface="Times New Roman"/>
                <a:cs typeface="Times New Roman"/>
                <a:sym typeface="Times New Roman"/>
              </a:defRPr>
            </a:pPr>
            <a:r>
              <a:t>[Written words,] said Theuth, “will make the Egyptians wiser and give them better memories… [and] wit”. </a:t>
            </a:r>
          </a:p>
          <a:p>
            <a:pPr lvl="1" indent="93726" defTabSz="168413">
              <a:defRPr b="0" sz="656">
                <a:uFillTx/>
                <a:latin typeface="Times New Roman"/>
                <a:ea typeface="Times New Roman"/>
                <a:cs typeface="Times New Roman"/>
                <a:sym typeface="Times New Roman"/>
              </a:defRPr>
            </a:pPr>
            <a:r>
              <a:t>Thamus replied: “O most ingenious Theuth… this discovery of yours will create forgetfulness in the learners' souls, because they will not use their memories; they will trust to the external written characters…. You give your disciples not truth, but only the semblance of truth; they will be hearers of many things and will have learned nothing; they will appear to be omniscient and will generally know nothing; they will be tiresome company, having the show of wisdom without the reality…”</a:t>
            </a:r>
          </a:p>
          <a:p>
            <a:pPr defTabSz="168413">
              <a:defRPr b="0" sz="984">
                <a:uFillTx/>
                <a:latin typeface="Times New Roman"/>
                <a:ea typeface="Times New Roman"/>
                <a:cs typeface="Times New Roman"/>
                <a:sym typeface="Times New Roman"/>
              </a:defRPr>
            </a:pPr>
            <a:r>
              <a:t>Your task as you read </a:t>
            </a:r>
            <a:r>
              <a:rPr b="1"/>
              <a:t>Matuschak </a:t>
            </a:r>
            <a:r>
              <a:t>is to come up with a plan to make your educational experience this semester at least half-assed.</a:t>
            </a:r>
          </a:p>
          <a:p>
            <a:pPr defTabSz="168413">
              <a:defRPr b="0" sz="984">
                <a:uFillTx/>
                <a:latin typeface="Times New Roman"/>
                <a:ea typeface="Times New Roman"/>
                <a:cs typeface="Times New Roman"/>
                <a:sym typeface="Times New Roman"/>
              </a:defRPr>
            </a:pPr>
            <a:r>
              <a:t>——</a:t>
            </a:r>
          </a:p>
          <a:p>
            <a:pPr defTabSz="168413">
              <a:defRPr b="0" sz="984">
                <a:uFillTx/>
                <a:latin typeface="Times New Roman"/>
                <a:ea typeface="Times New Roman"/>
                <a:cs typeface="Times New Roman"/>
                <a:sym typeface="Times New Roman"/>
              </a:defRPr>
            </a:pPr>
            <a:r>
              <a:rPr b="1"/>
              <a:t>Greg Clark</a:t>
            </a:r>
            <a:r>
              <a:t> (2001): </a:t>
            </a:r>
            <a:r>
              <a:rPr i="1"/>
              <a:t>Secret History of the Industrial Revolution</a:t>
            </a:r>
            <a:r>
              <a:t> &lt;</a:t>
            </a:r>
            <a:r>
              <a:rPr u="sng">
                <a:solidFill>
                  <a:srgbClr val="0000FF"/>
                </a:solidFill>
                <a:uFill>
                  <a:solidFill>
                    <a:srgbClr val="0000FF"/>
                  </a:solidFill>
                </a:uFill>
                <a:hlinkClick r:id="rId2" invalidUrl="" action="" tgtFrame="" tooltip="" history="1" highlightClick="0" endSnd="0"/>
              </a:rPr>
              <a:t>https://github.com/braddelong/public-files/blob/master/readings/article-clark-secret-history.pdf</a:t>
            </a:r>
            <a:r>
              <a:t>&gt;</a:t>
            </a:r>
          </a:p>
          <a:p>
            <a:pPr defTabSz="168413">
              <a:defRPr b="0" sz="984">
                <a:uFillTx/>
                <a:latin typeface="Times New Roman"/>
                <a:ea typeface="Times New Roman"/>
                <a:cs typeface="Times New Roman"/>
                <a:sym typeface="Times New Roman"/>
              </a:defRPr>
            </a:pPr>
            <a:r>
              <a:rPr b="1"/>
              <a:t>Diocletian</a:t>
            </a:r>
            <a:r>
              <a:t> (301): </a:t>
            </a:r>
            <a:r>
              <a:rPr i="1"/>
              <a:t>Edict on Maximum Prices</a:t>
            </a:r>
            <a:r>
              <a:t> &lt;</a:t>
            </a:r>
            <a:r>
              <a:rPr u="sng">
                <a:solidFill>
                  <a:srgbClr val="0000FF"/>
                </a:solidFill>
                <a:uFill>
                  <a:solidFill>
                    <a:srgbClr val="0000FF"/>
                  </a:solidFill>
                </a:uFill>
                <a:hlinkClick r:id="rId3" invalidUrl="" action="" tgtFrame="" tooltip="" history="1" highlightClick="0" endSnd="0"/>
              </a:rPr>
              <a:t>https://github.com/braddelong/public-files/blob/master/readings/article-diocletian-price-edict-kropff.pdf</a:t>
            </a:r>
            <a:r>
              <a:t>&gt;</a:t>
            </a:r>
          </a:p>
          <a:p>
            <a:pPr defTabSz="168413">
              <a:defRPr b="0" sz="984">
                <a:uFillTx/>
                <a:latin typeface="Times New Roman"/>
                <a:ea typeface="Times New Roman"/>
                <a:cs typeface="Times New Roman"/>
                <a:sym typeface="Times New Roman"/>
              </a:defRPr>
            </a:pPr>
            <a:r>
              <a:rPr b="1"/>
              <a:t>Niccolo Machiavelli</a:t>
            </a:r>
            <a:r>
              <a:t> (1513): </a:t>
            </a:r>
            <a:r>
              <a:rPr i="1"/>
              <a:t>Letter to Francesco Vettori</a:t>
            </a:r>
            <a:r>
              <a:t> &lt;</a:t>
            </a:r>
            <a:r>
              <a:rPr u="sng">
                <a:solidFill>
                  <a:srgbClr val="0000FF"/>
                </a:solidFill>
                <a:uFill>
                  <a:solidFill>
                    <a:srgbClr val="0000FF"/>
                  </a:solidFill>
                </a:uFill>
                <a:hlinkClick r:id="rId4" invalidUrl="" action="" tgtFrame="" tooltip="" history="1" highlightClick="0" endSnd="0"/>
              </a:rPr>
              <a:t>https://github.com/braddelong/public-files/blob/master/readings/letter-machiavelli-vettori.pdf</a:t>
            </a:r>
            <a:r>
              <a:t>&gt;</a:t>
            </a:r>
          </a:p>
          <a:p>
            <a:pPr defTabSz="168413">
              <a:defRPr b="0" sz="984">
                <a:uFillTx/>
                <a:latin typeface="Times New Roman"/>
                <a:ea typeface="Times New Roman"/>
                <a:cs typeface="Times New Roman"/>
                <a:sym typeface="Times New Roman"/>
              </a:defRPr>
            </a:pPr>
            <a:r>
              <a:rPr b="1"/>
              <a:t>Andy Matuschak</a:t>
            </a:r>
            <a:r>
              <a:t> (2019): </a:t>
            </a:r>
            <a:r>
              <a:rPr i="1"/>
              <a:t>Why Books Don’t Work</a:t>
            </a:r>
            <a:r>
              <a:t> &lt;</a:t>
            </a:r>
            <a:r>
              <a:rPr u="sng">
                <a:solidFill>
                  <a:srgbClr val="0000FF"/>
                </a:solidFill>
                <a:uFill>
                  <a:solidFill>
                    <a:srgbClr val="0000FF"/>
                  </a:solidFill>
                </a:uFill>
                <a:hlinkClick r:id="rId5" invalidUrl="" action="" tgtFrame="" tooltip="" history="1" highlightClick="0" endSnd="0"/>
              </a:rPr>
              <a:t>https://github.com/braddelong/public-files/blob/master/readings/article-matuschak-books.pdf</a:t>
            </a:r>
            <a:r>
              <a:t>&gt;</a:t>
            </a:r>
          </a:p>
          <a:p>
            <a:pPr defTabSz="168413">
              <a:defRPr b="0" sz="984">
                <a:uFillTx/>
                <a:latin typeface="Times New Roman"/>
                <a:ea typeface="Times New Roman"/>
                <a:cs typeface="Times New Roman"/>
                <a:sym typeface="Times New Roman"/>
              </a:defRPr>
            </a:pPr>
            <a:r>
              <a:rPr b="1"/>
              <a:t>Plato</a:t>
            </a:r>
            <a:r>
              <a:t> (-370): </a:t>
            </a:r>
            <a:r>
              <a:rPr i="1"/>
              <a:t>Phaedrus</a:t>
            </a:r>
            <a:r>
              <a:t> &lt;</a:t>
            </a:r>
            <a:r>
              <a:rPr u="sng">
                <a:solidFill>
                  <a:srgbClr val="0000FF"/>
                </a:solidFill>
                <a:uFill>
                  <a:solidFill>
                    <a:srgbClr val="0000FF"/>
                  </a:solidFill>
                </a:uFill>
                <a:hlinkClick r:id="rId6" invalidUrl="" action="" tgtFrame="" tooltip="" history="1" highlightClick="0" endSnd="0"/>
              </a:rPr>
              <a:t>https://github.com/braddelong/public-files/blob/master/readings/book-plato-phaedrus.pdf</a:t>
            </a:r>
            <a:r>
              <a:t>&gt;</a:t>
            </a:r>
          </a:p>
        </p:txBody>
      </p:sp>
      <p:sp>
        <p:nvSpPr>
          <p:cNvPr id="147" name="The long 20th century will in all likelihood be seen in the future as the watershed in human experience:…"/>
          <p:cNvSpPr txBox="1"/>
          <p:nvPr/>
        </p:nvSpPr>
        <p:spPr>
          <a:xfrm>
            <a:off x="3185963" y="1142997"/>
            <a:ext cx="27432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80736">
              <a:spcBef>
                <a:spcPts val="700"/>
              </a:spcBef>
              <a:defRPr b="0" sz="1056">
                <a:uFillTx/>
                <a:latin typeface="Times New Roman"/>
                <a:ea typeface="Times New Roman"/>
                <a:cs typeface="Times New Roman"/>
                <a:sym typeface="Times New Roman"/>
              </a:defRPr>
            </a:pPr>
            <a:r>
              <a:t>Consider Niccolo Machiavelli, living in the Italian city of Florence in the late 1400s, living in the very first generation when books were cheap enough that some people had personal libraries. When he entered his library, he wrote:</a:t>
            </a:r>
          </a:p>
          <a:p>
            <a:pPr lvl="1" indent="100584" defTabSz="180736">
              <a:spcBef>
                <a:spcPts val="700"/>
              </a:spcBef>
              <a:defRPr b="0" sz="704">
                <a:uFillTx/>
                <a:latin typeface="Times New Roman"/>
                <a:ea typeface="Times New Roman"/>
                <a:cs typeface="Times New Roman"/>
                <a:sym typeface="Times New Roman"/>
              </a:defRPr>
            </a:pPr>
            <a:r>
              <a:t>I take off my workday clothes, covered with mud and dirt, and put on the garments of court and palace. Fitted out appropriately, I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defTabSz="180736">
              <a:spcBef>
                <a:spcPts val="700"/>
              </a:spcBef>
              <a:defRPr b="0" sz="1056">
                <a:uFillTx/>
                <a:latin typeface="Times New Roman"/>
                <a:ea typeface="Times New Roman"/>
                <a:cs typeface="Times New Roman"/>
                <a:sym typeface="Times New Roman"/>
              </a:defRPr>
            </a:pPr>
            <a:r>
              <a:t>For Machiavelli, reading a book was the same thing as having an active conversation. Just the thoughts and ideas that went through his mind as he read were linked into his memory and became part of his intellectual human capital.</a:t>
            </a:r>
          </a:p>
          <a:p>
            <a:pPr defTabSz="180736">
              <a:spcBef>
                <a:spcPts val="700"/>
              </a:spcBef>
              <a:defRPr b="0" sz="1056">
                <a:uFillTx/>
                <a:latin typeface="Times New Roman"/>
                <a:ea typeface="Times New Roman"/>
                <a:cs typeface="Times New Roman"/>
                <a:sym typeface="Times New Roman"/>
              </a:defRPr>
            </a:pPr>
            <a:r>
              <a:t>But if you do not read actively, it simply does not work. Your brain is very good at dumping information that it concludes is trivial and useless. </a:t>
            </a:r>
          </a:p>
          <a:p>
            <a:pPr defTabSz="180736">
              <a:spcBef>
                <a:spcPts val="700"/>
              </a:spcBef>
              <a:defRPr b="0" sz="1056">
                <a:uFillTx/>
                <a:latin typeface="Times New Roman"/>
                <a:ea typeface="Times New Roman"/>
                <a:cs typeface="Times New Roman"/>
                <a:sym typeface="Times New Roman"/>
              </a:defRPr>
            </a:pPr>
            <a:r>
              <a:t>And how does it assess what is trivial and useless? It decides anything that flashes before your eyes once, or twice, or three times, but that never in pills you to say or do anything and never gets hooked into your broader mental network of associations and ideas—that is what needs to be dumped.</a:t>
            </a:r>
          </a:p>
          <a:p>
            <a:pPr defTabSz="180736">
              <a:spcBef>
                <a:spcPts val="700"/>
              </a:spcBef>
              <a:defRPr b="0" sz="1056">
                <a:uFillTx/>
                <a:latin typeface="Times New Roman"/>
                <a:ea typeface="Times New Roman"/>
                <a:cs typeface="Times New Roman"/>
                <a:sym typeface="Times New Roman"/>
              </a:defRPr>
            </a:pPr>
            <a:r>
              <a:t>The in-person university does a half assed job of turning its students into active readers, into active learners. It does only a half-assed job, however. It could be vastly improved (that is mostly what Matuschak’s article is about). But that is a discussion for another day, as we no longer have the in-person university.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About the Course"/>
          <p:cNvSpPr txBox="1"/>
          <p:nvPr>
            <p:ph type="title" idx="4294967295"/>
          </p:nvPr>
        </p:nvSpPr>
        <p:spPr>
          <a:xfrm>
            <a:off x="112563" y="-3"/>
            <a:ext cx="8890001" cy="1143001"/>
          </a:xfrm>
          <a:prstGeom prst="rect">
            <a:avLst/>
          </a:prstGeom>
        </p:spPr>
        <p:txBody>
          <a:bodyPr lIns="45718" tIns="45718" rIns="45718" bIns="45718"/>
          <a:lstStyle>
            <a:lvl1pPr defTabSz="182880">
              <a:defRPr sz="2760"/>
            </a:lvl1pPr>
          </a:lstStyle>
          <a:p>
            <a:pPr/>
            <a:r>
              <a:t>Zoom Q&amp;A Session: Module: As Class Begins…: On How to Accomplish Online Economics Education</a:t>
            </a:r>
          </a:p>
        </p:txBody>
      </p:sp>
      <p:sp>
        <p:nvSpPr>
          <p:cNvPr id="311" name="The long 20th century will in all likelihood be seen in the future as the watershed in human experience:…"/>
          <p:cNvSpPr txBox="1"/>
          <p:nvPr>
            <p:ph type="body" idx="4294967295"/>
          </p:nvPr>
        </p:nvSpPr>
        <p:spPr>
          <a:xfrm>
            <a:off x="112563" y="1142997"/>
            <a:ext cx="6134101" cy="5397501"/>
          </a:xfrm>
          <a:prstGeom prst="rect">
            <a:avLst/>
          </a:prstGeom>
        </p:spPr>
        <p:txBody>
          <a:bodyPr lIns="45718" tIns="45718" rIns="45718" bIns="45718" anchor="t"/>
          <a:lstStyle/>
          <a:p>
            <a:pPr marL="0" indent="0" defTabSz="221813">
              <a:spcBef>
                <a:spcPts val="800"/>
              </a:spcBef>
              <a:buSzTx/>
              <a:buNone/>
              <a:defRPr b="1" sz="1620">
                <a:latin typeface="+mj-lt"/>
                <a:ea typeface="+mj-ea"/>
                <a:cs typeface="+mj-cs"/>
                <a:sym typeface="Helvetica"/>
              </a:defRPr>
            </a:pPr>
            <a:r>
              <a:t>Time: Tu Aug 25 15:30 PDT. Zoom URL: TBA. </a:t>
            </a:r>
          </a:p>
          <a:p>
            <a:pPr marL="0" indent="0" defTabSz="221813">
              <a:spcBef>
                <a:spcPts val="800"/>
              </a:spcBef>
              <a:buSzTx/>
              <a:buNone/>
              <a:defRPr b="1" sz="1296">
                <a:latin typeface="Times New Roman"/>
                <a:ea typeface="Times New Roman"/>
                <a:cs typeface="Times New Roman"/>
                <a:sym typeface="Times New Roman"/>
              </a:defRPr>
            </a:pPr>
            <a:r>
              <a:t>Questions: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What, at the end of the semester, will we wish we had done today in terms of structuring this course? (I want three suggestions.)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We know of Sokrates’s uneasiness about </a:t>
            </a:r>
            <a:r>
              <a:rPr i="1"/>
              <a:t>books</a:t>
            </a:r>
            <a:r>
              <a:t> as opposed to in-person teaching only because Plato wrote a… book; how did Plato write his book in an attempt to get around Sokrates’s objections to the idea of teaching via making people read books?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How does Andy Matuschak hope to build websites—and author books—that will be easy to read well?</a:t>
            </a:r>
          </a:p>
          <a:p>
            <a:pPr lvl="1" marL="274320" indent="-171450" defTabSz="221813">
              <a:spcBef>
                <a:spcPts val="800"/>
              </a:spcBef>
              <a:buSzPct val="100000"/>
              <a:defRPr sz="1296">
                <a:latin typeface="Times New Roman"/>
                <a:ea typeface="Times New Roman"/>
                <a:cs typeface="Times New Roman"/>
                <a:sym typeface="Times New Roman"/>
              </a:defRPr>
            </a:pPr>
            <a:r>
              <a:t>Even by people who are not (or not yet) good active readers</a:t>
            </a:r>
          </a:p>
          <a:p>
            <a:pPr lvl="1" marL="274320" indent="-171450" defTabSz="221813">
              <a:spcBef>
                <a:spcPts val="800"/>
              </a:spcBef>
              <a:buSzPct val="100000"/>
              <a:defRPr sz="1296">
                <a:latin typeface="Times New Roman"/>
                <a:ea typeface="Times New Roman"/>
                <a:cs typeface="Times New Roman"/>
                <a:sym typeface="Times New Roman"/>
              </a:defRPr>
            </a:pPr>
            <a:r>
              <a:t>How are we to train you to become good active readers?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What does Partha Dasgupta think “thinking like an economist” is?</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How is it different from what you were taught in Econ 1? How is it the same?</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Is his </a:t>
            </a:r>
            <a:r>
              <a:rPr i="1"/>
              <a:t>Economics: A Very Short Introduction</a:t>
            </a:r>
            <a:r>
              <a:t> properly titled? Should it instead have been called: </a:t>
            </a:r>
            <a:r>
              <a:rPr i="1"/>
              <a:t>The Economy:</a:t>
            </a:r>
            <a:r>
              <a:t> </a:t>
            </a:r>
            <a:r>
              <a:rPr i="1"/>
              <a:t>A Very Short Introduction</a:t>
            </a:r>
            <a:r>
              <a:t>?</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In the way of assignments for this course, what else should we be asking people to do, in addition to weekly participation in the threaded discussions, weekly problem sets, &amp; a final paper?</a:t>
            </a:r>
          </a:p>
          <a:p>
            <a:pPr marL="246888" indent="-246888" defTabSz="221813">
              <a:spcBef>
                <a:spcPts val="800"/>
              </a:spcBef>
              <a:buSzPct val="100000"/>
              <a:buAutoNum type="arabicPeriod" startAt="1"/>
              <a:defRPr sz="1296">
                <a:latin typeface="Times New Roman"/>
                <a:ea typeface="Times New Roman"/>
                <a:cs typeface="Times New Roman"/>
                <a:sym typeface="Times New Roman"/>
              </a:defRPr>
            </a:pPr>
            <a:r>
              <a:t>Where in the staggered module flow process we instructors have set up are things likely to go wrong?</a:t>
            </a:r>
          </a:p>
        </p:txBody>
      </p:sp>
      <p:sp>
        <p:nvSpPr>
          <p:cNvPr id="312" name="80 min zoom q&amp;a session (starts 15:30 PDT Berkeley time—i.e.  15:40)"/>
          <p:cNvSpPr txBox="1"/>
          <p:nvPr/>
        </p:nvSpPr>
        <p:spPr>
          <a:xfrm>
            <a:off x="2215377" y="6540497"/>
            <a:ext cx="692862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80 min zoom q&amp;a session (starts 15:30 PDT Berkeley time—i.e.  15:40)</a:t>
            </a:r>
          </a:p>
        </p:txBody>
      </p:sp>
      <p:sp>
        <p:nvSpPr>
          <p:cNvPr id="313" name="The long 20th century will in all likelihood be seen in the future as the watershed in human experience:…"/>
          <p:cNvSpPr txBox="1"/>
          <p:nvPr/>
        </p:nvSpPr>
        <p:spPr>
          <a:xfrm>
            <a:off x="6246663" y="2955863"/>
            <a:ext cx="2755901" cy="78517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01274">
              <a:spcBef>
                <a:spcPts val="700"/>
              </a:spcBef>
              <a:defRPr b="0" sz="1176">
                <a:uFillTx/>
                <a:latin typeface="Times New Roman"/>
                <a:ea typeface="Times New Roman"/>
                <a:cs typeface="Times New Roman"/>
                <a:sym typeface="Times New Roman"/>
              </a:defRPr>
            </a:pPr>
            <a:r>
              <a:t>Music for Entering Cyberspace: "DIGITAL CHILDREN" by @Krale &lt;</a:t>
            </a:r>
            <a:r>
              <a:rPr u="sng">
                <a:solidFill>
                  <a:srgbClr val="0000FF"/>
                </a:solidFill>
                <a:uFill>
                  <a:solidFill>
                    <a:srgbClr val="0000FF"/>
                  </a:solidFill>
                </a:uFill>
                <a:hlinkClick r:id="rId2" invalidUrl="" action="" tgtFrame="" tooltip="" history="1" highlightClick="0" endSnd="0"/>
              </a:rPr>
              <a:t>https://www.youtube.com/watch?v=goks2xcpH0o</a:t>
            </a:r>
            <a:r>
              <a:t>&gt;</a:t>
            </a:r>
          </a:p>
        </p:txBody>
      </p:sp>
      <p:pic>
        <p:nvPicPr>
          <p:cNvPr id="314" name="Image" descr="Image"/>
          <p:cNvPicPr>
            <a:picLocks noChangeAspect="1"/>
          </p:cNvPicPr>
          <p:nvPr/>
        </p:nvPicPr>
        <p:blipFill>
          <a:blip r:embed="rId3">
            <a:extLst/>
          </a:blip>
          <a:stretch>
            <a:fillRect/>
          </a:stretch>
        </p:blipFill>
        <p:spPr>
          <a:xfrm>
            <a:off x="6246663" y="1142997"/>
            <a:ext cx="2755901" cy="1812867"/>
          </a:xfrm>
          <a:prstGeom prst="rect">
            <a:avLst/>
          </a:prstGeom>
          <a:ln w="12700">
            <a:miter lim="400000"/>
          </a:ln>
        </p:spPr>
      </p:pic>
      <p:pic>
        <p:nvPicPr>
          <p:cNvPr id="315" name="Image" descr="Image"/>
          <p:cNvPicPr>
            <a:picLocks noChangeAspect="1"/>
          </p:cNvPicPr>
          <p:nvPr/>
        </p:nvPicPr>
        <p:blipFill>
          <a:blip r:embed="rId4">
            <a:extLst/>
          </a:blip>
          <a:srcRect l="0" t="0" r="29042" b="0"/>
          <a:stretch>
            <a:fillRect/>
          </a:stretch>
        </p:blipFill>
        <p:spPr>
          <a:xfrm>
            <a:off x="6246663" y="3741035"/>
            <a:ext cx="2772205" cy="279946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About the Course"/>
          <p:cNvSpPr txBox="1"/>
          <p:nvPr>
            <p:ph type="title" idx="4294967295"/>
          </p:nvPr>
        </p:nvSpPr>
        <p:spPr>
          <a:xfrm>
            <a:off x="112563" y="-3"/>
            <a:ext cx="8890001" cy="1143001"/>
          </a:xfrm>
          <a:prstGeom prst="rect">
            <a:avLst/>
          </a:prstGeom>
        </p:spPr>
        <p:txBody>
          <a:bodyPr lIns="45718" tIns="45718" rIns="45718" bIns="45718"/>
          <a:lstStyle>
            <a:lvl1pPr defTabSz="233172">
              <a:defRPr sz="4080"/>
            </a:lvl1pPr>
          </a:lstStyle>
          <a:p>
            <a:pPr/>
            <a:r>
              <a:t>Problem Set 0. Jupyter Notebook…</a:t>
            </a:r>
          </a:p>
        </p:txBody>
      </p:sp>
      <p:sp>
        <p:nvSpPr>
          <p:cNvPr id="318" name="The long 20th century will in all likelihood be seen in the future as the watershed in human experience:…"/>
          <p:cNvSpPr txBox="1"/>
          <p:nvPr>
            <p:ph type="body" idx="4294967295"/>
          </p:nvPr>
        </p:nvSpPr>
        <p:spPr>
          <a:xfrm>
            <a:off x="112562" y="1142997"/>
            <a:ext cx="5402889" cy="5397501"/>
          </a:xfrm>
          <a:prstGeom prst="rect">
            <a:avLst/>
          </a:prstGeom>
        </p:spPr>
        <p:txBody>
          <a:bodyPr lIns="45718" tIns="45718" rIns="45718" bIns="45718" anchor="t"/>
          <a:lstStyle/>
          <a:p>
            <a:pPr marL="0" indent="0" defTabSz="332719">
              <a:spcBef>
                <a:spcPts val="1200"/>
              </a:spcBef>
              <a:buSzTx/>
              <a:buNone/>
              <a:defRPr b="1" sz="1944">
                <a:latin typeface="Times New Roman"/>
                <a:ea typeface="Times New Roman"/>
                <a:cs typeface="Times New Roman"/>
                <a:sym typeface="Times New Roman"/>
              </a:defRPr>
            </a:pPr>
            <a:r>
              <a:t>JUPYTER NOTEBOOK URL: </a:t>
            </a:r>
          </a:p>
          <a:p>
            <a:pPr marL="0" indent="0" defTabSz="332719">
              <a:spcBef>
                <a:spcPts val="1200"/>
              </a:spcBef>
              <a:buSzTx/>
              <a:buNone/>
              <a:defRPr sz="972">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http://datahub.berkeley.edu/user-redirect/interact?account=braddelong&amp;repo=lecture-support-2020&amp;branch=master&amp;path=ps00.ipynb</a:t>
            </a:r>
            <a:r>
              <a:t>&gt;</a:t>
            </a:r>
          </a:p>
          <a:p>
            <a:pPr marL="0" indent="0" defTabSz="332719">
              <a:spcBef>
                <a:spcPts val="1200"/>
              </a:spcBef>
              <a:buSzTx/>
              <a:buNone/>
              <a:defRPr sz="1944">
                <a:latin typeface="Times New Roman"/>
                <a:ea typeface="Times New Roman"/>
                <a:cs typeface="Times New Roman"/>
                <a:sym typeface="Times New Roman"/>
              </a:defRPr>
            </a:pPr>
            <a:r>
              <a:t>Click on (or copy and paste in your browser URL/search field) the link above, and page through the interactive jupyter notebook document, following the instructions…</a:t>
            </a:r>
          </a:p>
          <a:p>
            <a:pPr marL="0" indent="0" defTabSz="332719">
              <a:spcBef>
                <a:spcPts val="1200"/>
              </a:spcBef>
              <a:buSzTx/>
              <a:buNone/>
              <a:defRPr sz="1944">
                <a:latin typeface="Times New Roman"/>
                <a:ea typeface="Times New Roman"/>
                <a:cs typeface="Times New Roman"/>
                <a:sym typeface="Times New Roman"/>
              </a:defRPr>
            </a:pPr>
            <a:r>
              <a:t>With what looks to be a permanent and long-run partial moving-online of the university, the already important topic of “data science” seems likely to become even more foundational. </a:t>
            </a:r>
          </a:p>
          <a:p>
            <a:pPr marL="0" indent="0" defTabSz="332719">
              <a:spcBef>
                <a:spcPts val="1200"/>
              </a:spcBef>
              <a:buSzTx/>
              <a:buNone/>
              <a:defRPr sz="1944">
                <a:latin typeface="Times New Roman"/>
                <a:ea typeface="Times New Roman"/>
                <a:cs typeface="Times New Roman"/>
                <a:sym typeface="Times New Roman"/>
              </a:defRPr>
            </a:pPr>
            <a:r>
              <a:t>Hence this first problem set tries to provide you with an introduction—to “data science”, and to the framework we will be using for problem sets that we hope will make things much easier for you and for us…</a:t>
            </a:r>
          </a:p>
        </p:txBody>
      </p:sp>
      <p:pic>
        <p:nvPicPr>
          <p:cNvPr id="319" name="Image" descr="Image"/>
          <p:cNvPicPr>
            <a:picLocks noChangeAspect="1"/>
          </p:cNvPicPr>
          <p:nvPr/>
        </p:nvPicPr>
        <p:blipFill>
          <a:blip r:embed="rId4">
            <a:extLst/>
          </a:blip>
          <a:stretch>
            <a:fillRect/>
          </a:stretch>
        </p:blipFill>
        <p:spPr>
          <a:xfrm>
            <a:off x="5740784" y="1142998"/>
            <a:ext cx="3403216" cy="53975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324" name="Ask a couple of questions?…"/>
          <p:cNvSpPr txBox="1"/>
          <p:nvPr>
            <p:ph type="body" sz="half" idx="1"/>
          </p:nvPr>
        </p:nvSpPr>
        <p:spPr>
          <a:xfrm>
            <a:off x="127482" y="1143000"/>
            <a:ext cx="4445001" cy="5397500"/>
          </a:xfrm>
          <a:prstGeom prst="rect">
            <a:avLst/>
          </a:prstGeom>
        </p:spPr>
        <p:txBody>
          <a:bodyPr anchor="t"/>
          <a:lstStyle/>
          <a:p>
            <a:pPr marL="192023" indent="-192023" defTabSz="172520">
              <a:spcBef>
                <a:spcPts val="600"/>
              </a:spcBef>
              <a:buSzPct val="100000"/>
              <a:defRPr sz="1008">
                <a:latin typeface="Times New Roman"/>
                <a:ea typeface="Times New Roman"/>
                <a:cs typeface="Times New Roman"/>
                <a:sym typeface="Times New Roman"/>
              </a:defRPr>
            </a:pPr>
            <a:r>
              <a:t>Ask a couple of questions? </a:t>
            </a:r>
          </a:p>
          <a:p>
            <a:pPr marL="192023" indent="-192023" defTabSz="172520">
              <a:spcBef>
                <a:spcPts val="600"/>
              </a:spcBef>
              <a:buSzPct val="100000"/>
              <a:defRPr sz="1008">
                <a:latin typeface="Times New Roman"/>
                <a:ea typeface="Times New Roman"/>
                <a:cs typeface="Times New Roman"/>
                <a:sym typeface="Times New Roman"/>
              </a:defRPr>
            </a:pPr>
            <a:r>
              <a:t>Make a couple of comments?</a:t>
            </a:r>
          </a:p>
          <a:p>
            <a:pPr marL="192023" indent="-192023" defTabSz="172520">
              <a:spcBef>
                <a:spcPts val="600"/>
              </a:spcBef>
              <a:buSzPct val="100000"/>
              <a:defRPr sz="1008">
                <a:latin typeface="Times New Roman"/>
                <a:ea typeface="Times New Roman"/>
                <a:cs typeface="Times New Roman"/>
                <a:sym typeface="Times New Roman"/>
              </a:defRPr>
            </a:pPr>
            <a:r>
              <a:t>Any more readings to recommend?</a:t>
            </a:r>
          </a:p>
          <a:p>
            <a:pPr marL="0" indent="0" defTabSz="172520">
              <a:spcBef>
                <a:spcPts val="600"/>
              </a:spcBef>
              <a:buSzTx/>
              <a:buNone/>
              <a:defRPr sz="1008">
                <a:latin typeface="Times New Roman"/>
                <a:ea typeface="Times New Roman"/>
                <a:cs typeface="Times New Roman"/>
                <a:sym typeface="Times New Roman"/>
              </a:defRPr>
            </a:pPr>
          </a:p>
          <a:p>
            <a:pPr marL="0" indent="0" defTabSz="172520">
              <a:spcBef>
                <a:spcPts val="600"/>
              </a:spcBef>
              <a:buSzTx/>
              <a:buNone/>
              <a:defRPr sz="1008">
                <a:latin typeface="Times New Roman"/>
                <a:ea typeface="Times New Roman"/>
                <a:cs typeface="Times New Roman"/>
                <a:sym typeface="Times New Roman"/>
              </a:defRPr>
            </a:pPr>
          </a:p>
          <a:p>
            <a:pPr marL="0" indent="0" defTabSz="172520">
              <a:spcBef>
                <a:spcPts val="600"/>
              </a:spcBef>
              <a:buSzTx/>
              <a:buNone/>
              <a:defRPr sz="1008">
                <a:latin typeface="Times New Roman"/>
                <a:ea typeface="Times New Roman"/>
                <a:cs typeface="Times New Roman"/>
                <a:sym typeface="Times New Roman"/>
              </a:defRPr>
            </a:pPr>
          </a:p>
          <a:p>
            <a:pPr marL="0" indent="0" defTabSz="172520">
              <a:spcBef>
                <a:spcPts val="600"/>
              </a:spcBef>
              <a:buSzTx/>
              <a:buNone/>
              <a:defRPr sz="1008">
                <a:latin typeface="Times New Roman"/>
                <a:ea typeface="Times New Roman"/>
                <a:cs typeface="Times New Roman"/>
                <a:sym typeface="Times New Roman"/>
              </a:defRPr>
            </a:pPr>
          </a:p>
          <a:p>
            <a:pPr marL="0" indent="0" defTabSz="172520">
              <a:spcBef>
                <a:spcPts val="600"/>
              </a:spcBef>
              <a:buSzTx/>
              <a:buNone/>
              <a:defRPr b="1" sz="1260">
                <a:latin typeface="+mj-lt"/>
                <a:ea typeface="+mj-ea"/>
                <a:cs typeface="+mj-cs"/>
                <a:sym typeface="Helvetica"/>
              </a:defRPr>
            </a:pPr>
            <a:r>
              <a:t>Notes:</a:t>
            </a:r>
          </a:p>
          <a:p>
            <a:pPr marL="192023" indent="-192023" defTabSz="172520">
              <a:spcBef>
                <a:spcPts val="600"/>
              </a:spcBef>
              <a:buSzPct val="100000"/>
              <a:defRPr b="1" sz="1008">
                <a:latin typeface="Times New Roman"/>
                <a:ea typeface="Times New Roman"/>
                <a:cs typeface="Times New Roman"/>
                <a:sym typeface="Times New Roman"/>
              </a:defRPr>
            </a:pPr>
            <a:r>
              <a:t>C.P. Snow</a:t>
            </a:r>
            <a:r>
              <a:rPr b="0"/>
              <a:t> (1959):</a:t>
            </a:r>
            <a:r>
              <a:rPr b="0" i="1"/>
              <a:t> The Two Cultures &amp; the Scientific Revolution</a:t>
            </a:r>
            <a:r>
              <a:rPr b="0"/>
              <a:t> &lt;</a:t>
            </a:r>
            <a:r>
              <a:rPr b="0" u="sng">
                <a:solidFill>
                  <a:srgbClr val="0000FF"/>
                </a:solidFill>
                <a:uFill>
                  <a:solidFill>
                    <a:srgbClr val="0000FF"/>
                  </a:solidFill>
                </a:uFill>
                <a:hlinkClick r:id="rId2" invalidUrl="" action="" tgtFrame="" tooltip="" history="1" highlightClick="0" endSnd="0"/>
              </a:rPr>
              <a:t>https://github.com/braddelong/public-files/blob/master/readings/book-snow-two-cultures.pdf</a:t>
            </a:r>
            <a:r>
              <a:rPr b="0"/>
              <a:t>&gt;: ‘A good many times I have been present at gatherings of people who, by the standards of the traditional culture, are thought highly educated and who have with considerable gusto been expressing their incredulity at the illiteracy of scientists. Once or twice I have been provoked and have asked the company how many of them could describe the Second Law of Thermodynamics. The response was cold: it was also negative. Yet I was asking something which is the scientific equivalent of: Have you read a work of Shakespeare's?I now believe that if I had asked an even simpler question – such as, What do you mean by mass, or acceleration, which is the scientific equivalent of saying, Can you read? – not more than one in ten of the highly educated would have felt that I was speaking the same language. So the great edifice of modern physics goes up, and the majority of the cleverest people in the western world have about as much insight into it as their neolithic ancestors would have had…</a:t>
            </a:r>
            <a:endParaRPr b="0"/>
          </a:p>
          <a:p>
            <a:pPr marL="192023" indent="-192023" defTabSz="172520">
              <a:spcBef>
                <a:spcPts val="600"/>
              </a:spcBef>
              <a:buSzPct val="100000"/>
              <a:defRPr b="1" sz="1008">
                <a:latin typeface="Times New Roman"/>
                <a:ea typeface="Times New Roman"/>
                <a:cs typeface="Times New Roman"/>
                <a:sym typeface="Times New Roman"/>
              </a:defRPr>
            </a:pPr>
            <a:r>
              <a:t>Fernando Perez</a:t>
            </a:r>
            <a:r>
              <a:rPr b="0"/>
              <a:t> (2018): </a:t>
            </a:r>
            <a:r>
              <a:rPr b="0" i="1"/>
              <a:t>When Jupyter Becomes Pervasive at a University</a:t>
            </a:r>
            <a:r>
              <a:rPr b="0"/>
              <a:t> &lt;</a:t>
            </a:r>
            <a:r>
              <a:rPr b="0" u="sng">
                <a:solidFill>
                  <a:srgbClr val="0000FF"/>
                </a:solidFill>
                <a:uFill>
                  <a:solidFill>
                    <a:srgbClr val="0000FF"/>
                  </a:solidFill>
                </a:uFill>
                <a:hlinkClick r:id="rId3" invalidUrl="" action="" tgtFrame="" tooltip="" history="1" highlightClick="0" endSnd="0"/>
              </a:rPr>
              <a:t>https://www.youtube.com/watch?v=Wd6a3JIFH0s</a:t>
            </a:r>
            <a:r>
              <a:rPr b="0"/>
              <a:t>&gt;: ‘In 2018, UC Berkeley launched a new major in data science, anchored by two core courses that are the fastest-growing in the history of the university. Fernando Pérez discusses the program and explains how the core courses, which now reach roughly 40% of the campus population, are extending data science into specific domains that cover virtually all disciplinary areas of the campus…</a:t>
            </a:r>
            <a:endParaRPr b="0"/>
          </a:p>
          <a:p>
            <a:pPr marL="0" indent="0" defTabSz="172520">
              <a:spcBef>
                <a:spcPts val="600"/>
              </a:spcBef>
              <a:buSzTx/>
              <a:buNone/>
              <a:defRPr sz="1008">
                <a:latin typeface="Times New Roman"/>
                <a:ea typeface="Times New Roman"/>
                <a:cs typeface="Times New Roman"/>
                <a:sym typeface="Times New Roman"/>
              </a:defRPr>
            </a:pPr>
            <a:r>
              <a:t>&lt;&gt;</a:t>
            </a:r>
          </a:p>
        </p:txBody>
      </p:sp>
      <p:pic>
        <p:nvPicPr>
          <p:cNvPr id="325" name="Image" descr="Image"/>
          <p:cNvPicPr>
            <a:picLocks noChangeAspect="1"/>
          </p:cNvPicPr>
          <p:nvPr/>
        </p:nvPicPr>
        <p:blipFill>
          <a:blip r:embed="rId4">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Asynchronously Discuss: As Class Begins… Module…</a:t>
            </a:r>
          </a:p>
        </p:txBody>
      </p:sp>
      <p:sp>
        <p:nvSpPr>
          <p:cNvPr id="328"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279320">
              <a:spcBef>
                <a:spcPts val="1000"/>
              </a:spcBef>
              <a:buSzTx/>
              <a:buNone/>
              <a:defRPr sz="1632">
                <a:latin typeface="Times New Roman"/>
                <a:ea typeface="Times New Roman"/>
                <a:cs typeface="Times New Roman"/>
                <a:sym typeface="Times New Roman"/>
              </a:defRPr>
            </a:pPr>
            <a:r>
              <a:t>Let me start this discussion off by asking three questions:</a:t>
            </a:r>
          </a:p>
          <a:p>
            <a:pPr marL="310895" indent="-310895" defTabSz="279320">
              <a:spcBef>
                <a:spcPts val="1000"/>
              </a:spcBef>
              <a:buSzPct val="100000"/>
              <a:buAutoNum type="arabicPeriod" startAt="1"/>
              <a:defRPr sz="1632">
                <a:latin typeface="Times New Roman"/>
                <a:ea typeface="Times New Roman"/>
                <a:cs typeface="Times New Roman"/>
                <a:sym typeface="Times New Roman"/>
              </a:defRPr>
            </a:pPr>
            <a:r>
              <a:t>Did the “Introduction to Jupyter Notebooks” assignment “work” for you?</a:t>
            </a:r>
          </a:p>
          <a:p>
            <a:pPr marL="310895" indent="-310895" defTabSz="279320">
              <a:spcBef>
                <a:spcPts val="1000"/>
              </a:spcBef>
              <a:buSzPct val="100000"/>
              <a:buAutoNum type="arabicPeriod" startAt="1"/>
              <a:defRPr sz="1632">
                <a:latin typeface="Times New Roman"/>
                <a:ea typeface="Times New Roman"/>
                <a:cs typeface="Times New Roman"/>
                <a:sym typeface="Times New Roman"/>
              </a:defRPr>
            </a:pPr>
            <a:r>
              <a:t>What are our chances of making this course a fully worthwhile educational experience for you? What is the most essential thing to make sure we accomplish?</a:t>
            </a:r>
          </a:p>
          <a:p>
            <a:pPr marL="310895" indent="-310895" defTabSz="279320">
              <a:spcBef>
                <a:spcPts val="1000"/>
              </a:spcBef>
              <a:buSzPct val="100000"/>
              <a:buAutoNum type="arabicPeriod" startAt="1"/>
              <a:defRPr sz="1632">
                <a:latin typeface="Times New Roman"/>
                <a:ea typeface="Times New Roman"/>
                <a:cs typeface="Times New Roman"/>
                <a:sym typeface="Times New Roman"/>
              </a:defRPr>
            </a:pPr>
            <a:r>
              <a:t>What important pieces of history is this economics-centered course likely to overlook? How is that going to make this course less worthwhile than an ideal course would be?</a:t>
            </a:r>
          </a:p>
          <a:p>
            <a:pPr marL="0" indent="0" defTabSz="279320">
              <a:spcBef>
                <a:spcPts val="1000"/>
              </a:spcBef>
              <a:buSzTx/>
              <a:buNone/>
              <a:defRPr sz="1632">
                <a:latin typeface="Times New Roman"/>
                <a:ea typeface="Times New Roman"/>
                <a:cs typeface="Times New Roman"/>
                <a:sym typeface="Times New Roman"/>
              </a:defRPr>
            </a:pPr>
          </a:p>
          <a:p>
            <a:pPr marL="0" indent="0" defTabSz="279320">
              <a:spcBef>
                <a:spcPts val="1000"/>
              </a:spcBef>
              <a:buSzTx/>
              <a:buNone/>
              <a:defRPr sz="1632">
                <a:latin typeface="Times New Roman"/>
                <a:ea typeface="Times New Roman"/>
                <a:cs typeface="Times New Roman"/>
                <a:sym typeface="Times New Roman"/>
              </a:defRPr>
            </a:pPr>
            <a:r>
              <a:t>For full credit for this discussion, provide at least two substantive contributions to the discussion, of which at most one should be a direct response to one of my questions. We want you to talk to &amp; react to one another here…</a:t>
            </a:r>
          </a:p>
          <a:p>
            <a:pPr marL="0" indent="0" defTabSz="279320">
              <a:spcBef>
                <a:spcPts val="1000"/>
              </a:spcBef>
              <a:buSzTx/>
              <a:buNone/>
              <a:defRPr sz="1632">
                <a:latin typeface="Times New Roman"/>
                <a:ea typeface="Times New Roman"/>
                <a:cs typeface="Times New Roman"/>
                <a:sym typeface="Times New Roman"/>
              </a:defRPr>
            </a:pPr>
          </a:p>
          <a:p>
            <a:pPr marL="0" indent="0" defTabSz="279320">
              <a:spcBef>
                <a:spcPts val="1000"/>
              </a:spcBef>
              <a:buSzTx/>
              <a:buNone/>
              <a:defRPr b="1" sz="1632">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https://bcourses.berkeley.edu/courses/1493152/discussion_topics/5774299/&gt;</a:t>
            </a:r>
          </a:p>
        </p:txBody>
      </p:sp>
      <p:pic>
        <p:nvPicPr>
          <p:cNvPr id="329" name="Image" descr="Image"/>
          <p:cNvPicPr>
            <a:picLocks noChangeAspect="1"/>
          </p:cNvPicPr>
          <p:nvPr/>
        </p:nvPicPr>
        <p:blipFill>
          <a:blip r:embed="rId3">
            <a:extLst/>
          </a:blip>
          <a:srcRect l="0" t="0" r="0" b="7910"/>
          <a:stretch>
            <a:fillRect/>
          </a:stretch>
        </p:blipFill>
        <p:spPr>
          <a:xfrm>
            <a:off x="5923688" y="1142997"/>
            <a:ext cx="3058555" cy="5397581"/>
          </a:xfrm>
          <a:prstGeom prst="rect">
            <a:avLst/>
          </a:prstGeom>
          <a:ln w="12700">
            <a:miter lim="400000"/>
          </a:ln>
        </p:spPr>
      </p:pic>
      <p:sp>
        <p:nvSpPr>
          <p:cNvPr id="330"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8-Person Breakout §</a:t>
            </a:r>
          </a:p>
        </p:txBody>
      </p:sp>
      <p:sp>
        <p:nvSpPr>
          <p:cNvPr id="333" name="The long 20th century will in all likelihood be seen in the future as the watershed in human experience:…"/>
          <p:cNvSpPr txBox="1"/>
          <p:nvPr>
            <p:ph type="body" idx="4294967295"/>
          </p:nvPr>
        </p:nvSpPr>
        <p:spPr>
          <a:xfrm>
            <a:off x="112563" y="1142997"/>
            <a:ext cx="5811126" cy="5397501"/>
          </a:xfrm>
          <a:prstGeom prst="rect">
            <a:avLst/>
          </a:prstGeom>
        </p:spPr>
        <p:txBody>
          <a:bodyPr lIns="45718" tIns="45718" rIns="45718" bIns="45718" anchor="t"/>
          <a:lstStyle/>
          <a:p>
            <a:pPr marL="0" indent="0" defTabSz="353257">
              <a:spcBef>
                <a:spcPts val="1300"/>
              </a:spcBef>
              <a:buSzTx/>
              <a:buNone/>
              <a:defRPr sz="2064">
                <a:latin typeface="Times New Roman"/>
                <a:ea typeface="Times New Roman"/>
                <a:cs typeface="Times New Roman"/>
                <a:sym typeface="Times New Roman"/>
              </a:defRPr>
            </a:pPr>
            <a:r>
              <a:t>Write up and submit a one-page Google doc outline for a five minute talk on: </a:t>
            </a:r>
          </a:p>
          <a:p>
            <a:pPr marL="393192" indent="-393192" defTabSz="353257">
              <a:spcBef>
                <a:spcPts val="1300"/>
              </a:spcBef>
              <a:buSzPct val="100000"/>
              <a:defRPr sz="2064">
                <a:latin typeface="Times New Roman"/>
                <a:ea typeface="Times New Roman"/>
                <a:cs typeface="Times New Roman"/>
                <a:sym typeface="Times New Roman"/>
              </a:defRPr>
            </a:pPr>
            <a:r>
              <a:t>What do you think is right and what do you think is wrong in the argument Partha Dasgupta makes in his </a:t>
            </a:r>
            <a:r>
              <a:rPr i="1"/>
              <a:t>Economics: A Very Short Introduction</a:t>
            </a:r>
            <a:r>
              <a:t>?</a:t>
            </a:r>
          </a:p>
          <a:p>
            <a:pPr marL="393192" indent="-393192" defTabSz="353257">
              <a:spcBef>
                <a:spcPts val="1300"/>
              </a:spcBef>
              <a:buSzPct val="100000"/>
              <a:buAutoNum type="arabicPeriod" startAt="1"/>
              <a:defRPr sz="2064">
                <a:latin typeface="Times New Roman"/>
                <a:ea typeface="Times New Roman"/>
                <a:cs typeface="Times New Roman"/>
                <a:sym typeface="Times New Roman"/>
              </a:defRPr>
            </a:pPr>
          </a:p>
          <a:p>
            <a:pPr marL="393192" indent="-393192" defTabSz="353257">
              <a:spcBef>
                <a:spcPts val="1300"/>
              </a:spcBef>
              <a:buSzPct val="100000"/>
              <a:buAutoNum type="arabicPeriod" startAt="2"/>
              <a:defRPr sz="2064">
                <a:latin typeface="Times New Roman"/>
                <a:ea typeface="Times New Roman"/>
                <a:cs typeface="Times New Roman"/>
                <a:sym typeface="Times New Roman"/>
              </a:defRPr>
            </a:pPr>
          </a:p>
          <a:p>
            <a:pPr marL="0" indent="0" defTabSz="353257">
              <a:spcBef>
                <a:spcPts val="1300"/>
              </a:spcBef>
              <a:buSzTx/>
              <a:buNone/>
              <a:defRPr sz="2064">
                <a:latin typeface="Times New Roman"/>
                <a:ea typeface="Times New Roman"/>
                <a:cs typeface="Times New Roman"/>
                <a:sym typeface="Times New Roman"/>
              </a:defRPr>
            </a:pPr>
          </a:p>
          <a:p>
            <a:pPr marL="0" indent="0" defTabSz="353257">
              <a:spcBef>
                <a:spcPts val="1300"/>
              </a:spcBef>
              <a:buSzTx/>
              <a:buNone/>
              <a:defRPr sz="2064">
                <a:latin typeface="Times New Roman"/>
                <a:ea typeface="Times New Roman"/>
                <a:cs typeface="Times New Roman"/>
                <a:sym typeface="Times New Roman"/>
              </a:defRPr>
            </a:pPr>
            <a:r>
              <a:t>Ten students a week will be asked to give such a talk based on the Google doc they constructed, over zoom, to one of the teaching staff…</a:t>
            </a:r>
          </a:p>
          <a:p>
            <a:pPr marL="0" indent="0" defTabSz="353257">
              <a:spcBef>
                <a:spcPts val="1300"/>
              </a:spcBef>
              <a:buSzTx/>
              <a:buNone/>
              <a:defRPr sz="2064">
                <a:latin typeface="Times New Roman"/>
                <a:ea typeface="Times New Roman"/>
                <a:cs typeface="Times New Roman"/>
                <a:sym typeface="Times New Roman"/>
              </a:defRPr>
            </a:pPr>
          </a:p>
          <a:p>
            <a:pPr marL="0" indent="0" defTabSz="353257">
              <a:spcBef>
                <a:spcPts val="1300"/>
              </a:spcBef>
              <a:buSzTx/>
              <a:buNone/>
              <a:defRPr b="1" sz="2064">
                <a:latin typeface="Times New Roman"/>
                <a:ea typeface="Times New Roman"/>
                <a:cs typeface="Times New Roman"/>
                <a:sym typeface="Times New Roman"/>
              </a:defRPr>
            </a:pPr>
            <a:r>
              <a:t>GOOGLE DOC URL: &lt;&gt;</a:t>
            </a:r>
          </a:p>
        </p:txBody>
      </p:sp>
      <p:pic>
        <p:nvPicPr>
          <p:cNvPr id="334" name="Image" descr="Image"/>
          <p:cNvPicPr>
            <a:picLocks noChangeAspect="1"/>
          </p:cNvPicPr>
          <p:nvPr/>
        </p:nvPicPr>
        <p:blipFill>
          <a:blip r:embed="rId2">
            <a:extLst/>
          </a:blip>
          <a:srcRect l="0" t="0" r="0" b="7910"/>
          <a:stretch>
            <a:fillRect/>
          </a:stretch>
        </p:blipFill>
        <p:spPr>
          <a:xfrm>
            <a:off x="5923688" y="1142997"/>
            <a:ext cx="3058555" cy="5397581"/>
          </a:xfrm>
          <a:prstGeom prst="rect">
            <a:avLst/>
          </a:prstGeom>
          <a:ln w="12700">
            <a:miter lim="400000"/>
          </a:ln>
        </p:spPr>
      </p:pic>
      <p:sp>
        <p:nvSpPr>
          <p:cNvPr id="335" name="13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words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Learning Goals for: Module 0. As Class Begins…</a:t>
            </a:r>
          </a:p>
        </p:txBody>
      </p:sp>
      <p:sp>
        <p:nvSpPr>
          <p:cNvPr id="338"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2315">
              <a:spcBef>
                <a:spcPts val="300"/>
              </a:spcBef>
              <a:buSzTx/>
              <a:buNone/>
              <a:defRPr b="1" sz="1590">
                <a:uFill>
                  <a:solidFill>
                    <a:srgbClr val="000000"/>
                  </a:solidFill>
                </a:uFill>
                <a:latin typeface="+mj-lt"/>
                <a:ea typeface="+mj-ea"/>
                <a:cs typeface="+mj-cs"/>
                <a:sym typeface="Helvetica"/>
              </a:defRPr>
            </a:pPr>
            <a:r>
              <a:t>Six primary:</a:t>
            </a:r>
            <a:endParaRPr b="0" sz="1271">
              <a:latin typeface="Times New Roman"/>
              <a:ea typeface="Times New Roman"/>
              <a:cs typeface="Times New Roman"/>
              <a:sym typeface="Times New Roman"/>
            </a:endParaRP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how a typical week’s module of this course will work</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why we have chosen this course structure in our attempt to provide a better-than-3</a:t>
            </a:r>
            <a:r>
              <a:rPr baseline="31999"/>
              <a:t>rd</a:t>
            </a:r>
            <a:r>
              <a:t>-class online education here</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critique, in an informed way, our structural choices</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what “thinking like an economist” is good for</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outline course requirements and resources</a:t>
            </a:r>
          </a:p>
          <a:p>
            <a:pPr marL="242315" indent="-242315" defTabSz="196275">
              <a:spcBef>
                <a:spcPts val="400"/>
              </a:spcBef>
              <a:buSzPct val="100000"/>
              <a:buAutoNum type="arabicPeriod" startAt="1"/>
              <a:tabLst>
                <a:tab pos="114300" algn="l"/>
              </a:tabLst>
              <a:defRPr sz="1271">
                <a:uFill>
                  <a:solidFill>
                    <a:srgbClr val="000000"/>
                  </a:solidFill>
                </a:uFill>
                <a:latin typeface="Times New Roman"/>
                <a:ea typeface="Times New Roman"/>
                <a:cs typeface="Times New Roman"/>
                <a:sym typeface="Times New Roman"/>
              </a:defRPr>
            </a:pPr>
            <a:r>
              <a:t>To be able to successfully complete a jupyter notebook problem set</a:t>
            </a:r>
          </a:p>
          <a:p>
            <a:pPr marL="0" indent="0" defTabSz="242315">
              <a:spcBef>
                <a:spcPts val="300"/>
              </a:spcBef>
              <a:buSzTx/>
              <a:buNone/>
              <a:defRPr b="1" sz="1590">
                <a:uFill>
                  <a:solidFill>
                    <a:srgbClr val="000000"/>
                  </a:solidFill>
                </a:uFill>
                <a:latin typeface="+mj-lt"/>
                <a:ea typeface="+mj-ea"/>
                <a:cs typeface="+mj-cs"/>
                <a:sym typeface="Helvetica"/>
              </a:defRPr>
            </a:pPr>
          </a:p>
          <a:p>
            <a:pPr marL="0" indent="0" defTabSz="242315">
              <a:spcBef>
                <a:spcPts val="300"/>
              </a:spcBef>
              <a:buSzTx/>
              <a:buNone/>
              <a:defRPr b="1" sz="1590">
                <a:uFill>
                  <a:solidFill>
                    <a:srgbClr val="000000"/>
                  </a:solidFill>
                </a:uFill>
                <a:latin typeface="+mj-lt"/>
                <a:ea typeface="+mj-ea"/>
                <a:cs typeface="+mj-cs"/>
                <a:sym typeface="Helvetica"/>
              </a:defRPr>
            </a:pPr>
            <a:r>
              <a:t>Six secondary:</a:t>
            </a:r>
            <a:endParaRPr b="0" sz="1271">
              <a:latin typeface="Times New Roman"/>
              <a:ea typeface="Times New Roman"/>
              <a:cs typeface="Times New Roman"/>
              <a:sym typeface="Times New Roman"/>
            </a:endParaRP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explain to classmates why the instructors chose </a:t>
            </a:r>
            <a:r>
              <a:rPr b="1"/>
              <a:t>Andy Matuschak:</a:t>
            </a:r>
            <a:r>
              <a:t> </a:t>
            </a:r>
            <a:r>
              <a:rPr i="1"/>
              <a:t>Why Books Don’t Work</a:t>
            </a:r>
            <a:r>
              <a:t> as the first required reading for this course.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be able to suggest an alternative first reading that, in their informed opinion, might have been a better choice given the aims of this course and this module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explain to classmates why the instructors chose </a:t>
            </a:r>
            <a:r>
              <a:rPr b="1"/>
              <a:t>Partha Dasgupta:</a:t>
            </a:r>
            <a:r>
              <a:t> </a:t>
            </a:r>
            <a:r>
              <a:rPr i="1"/>
              <a:t>Economics: A Very Short Introduction</a:t>
            </a:r>
            <a:r>
              <a:t> as the second required reading for this course.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be able to suggest an alternative second reading that, in their informed opinion, might have been a better choice given the aims of this course and this module</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formulate a plan for how to get the most educational juice out of this—very odd—semester</a:t>
            </a:r>
          </a:p>
          <a:p>
            <a:pPr marL="242315" indent="-242315" defTabSz="196275">
              <a:spcBef>
                <a:spcPts val="400"/>
              </a:spcBef>
              <a:buSzPct val="100000"/>
              <a:buAutoNum type="arabicPeriod" startAt="7"/>
              <a:tabLst>
                <a:tab pos="114300" algn="l"/>
              </a:tabLst>
              <a:defRPr sz="1271">
                <a:uFill>
                  <a:solidFill>
                    <a:srgbClr val="000000"/>
                  </a:solidFill>
                </a:uFill>
                <a:latin typeface="Times New Roman"/>
                <a:ea typeface="Times New Roman"/>
                <a:cs typeface="Times New Roman"/>
                <a:sym typeface="Times New Roman"/>
              </a:defRPr>
            </a:pPr>
            <a:r>
              <a:t>To have communicated with the instructors with respect to potential obstacles—financial, technological, or otherwise—to fully participating in all the activities of this course</a:t>
            </a:r>
          </a:p>
        </p:txBody>
      </p:sp>
      <p:pic>
        <p:nvPicPr>
          <p:cNvPr id="339"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340"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341"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42"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43" name="240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240 words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346"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347"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70796">
              <a:defRPr sz="2262"/>
            </a:pPr>
            <a:r>
              <a:rPr sz="3480"/>
              <a:t>U.C. Berkeley: Economics 115: Fall 2020</a:t>
            </a:r>
            <a:r>
              <a:rPr sz="4002">
                <a:latin typeface="Calibri"/>
                <a:ea typeface="Calibri"/>
                <a:cs typeface="Calibri"/>
                <a:sym typeface="Calibri"/>
              </a:rPr>
              <a:t> </a:t>
            </a:r>
            <a:endParaRPr sz="4002"/>
          </a:p>
          <a:p>
            <a:pPr defTabSz="270796">
              <a:defRPr sz="5220">
                <a:latin typeface="Calibri"/>
                <a:ea typeface="Calibri"/>
                <a:cs typeface="Calibri"/>
                <a:sym typeface="Calibri"/>
              </a:defRPr>
            </a:pPr>
            <a:r>
              <a:t>The World Economy in the Long 20</a:t>
            </a:r>
            <a:r>
              <a:rPr baseline="31999"/>
              <a:t>th</a:t>
            </a:r>
            <a:r>
              <a:t> Century: 1870-2016</a:t>
            </a:r>
          </a:p>
        </p:txBody>
      </p:sp>
      <p:sp>
        <p:nvSpPr>
          <p:cNvPr id="350"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03602">
              <a:spcBef>
                <a:spcPts val="600"/>
              </a:spcBef>
              <a:buSzTx/>
              <a:buNone/>
              <a:tabLst>
                <a:tab pos="165100" algn="l"/>
              </a:tabLst>
              <a:defRPr b="1" sz="2309">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b="1" sz="2772">
                <a:uFill>
                  <a:solidFill>
                    <a:srgbClr val="000000"/>
                  </a:solidFill>
                </a:uFill>
                <a:latin typeface="+mj-lt"/>
                <a:ea typeface="+mj-ea"/>
                <a:cs typeface="+mj-cs"/>
                <a:sym typeface="Helvetica"/>
              </a:defRPr>
            </a:pPr>
            <a:r>
              <a:t>Brad DeLong</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Department of Economics &amp; Blum Center, U.C. Berkeley; &amp; WCEG</a:t>
            </a:r>
          </a:p>
          <a:p>
            <a:pPr marL="0" indent="0" algn="ctr" defTabSz="303602">
              <a:spcBef>
                <a:spcPts val="600"/>
              </a:spcBef>
              <a:buSzTx/>
              <a:buNone/>
              <a:tabLst>
                <a:tab pos="165100" algn="l"/>
              </a:tabLst>
              <a:defRPr sz="1848"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last revised: 2020-05-23</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for delivery: 2020-08-29</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232">
                <a:uFill>
                  <a:solidFill>
                    <a:srgbClr val="000000"/>
                  </a:solidFill>
                </a:uFill>
                <a:latin typeface="+mj-lt"/>
                <a:ea typeface="+mj-ea"/>
                <a:cs typeface="+mj-cs"/>
                <a:sym typeface="Helvetica"/>
              </a:defRPr>
            </a:pPr>
            <a:r>
              <a:t>Fall 2020 instantiation: &lt;</a:t>
            </a:r>
            <a:r>
              <a:rPr u="sng">
                <a:solidFill>
                  <a:srgbClr val="0000FF"/>
                </a:solidFill>
                <a:uFill>
                  <a:solidFill>
                    <a:srgbClr val="0000FF"/>
                  </a:solidFill>
                </a:uFill>
                <a:hlinkClick r:id="rId3" invalidUrl="" action="" tgtFrame="" tooltip="" history="1" highlightClick="0" endSnd="0"/>
              </a:rPr>
              <a:t>https://bcourses.berkeley.edu/courses/1493152</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On github: &lt;</a:t>
            </a:r>
            <a:r>
              <a:rPr u="sng">
                <a:solidFill>
                  <a:srgbClr val="0000FF"/>
                </a:solidFill>
                <a:uFill>
                  <a:solidFill>
                    <a:srgbClr val="0000FF"/>
                  </a:solidFill>
                </a:uFill>
                <a:hlinkClick r:id="rId4" invalidUrl="" action="" tgtFrame="" tooltip="" history="1" highlightClick="0" endSnd="0"/>
              </a:rPr>
              <a:t>https://github.com/braddelong/public-files/blob/master/econ-115-master.pptx</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Master file: &lt;</a:t>
            </a:r>
            <a:r>
              <a:rPr u="sng">
                <a:solidFill>
                  <a:srgbClr val="0000FF"/>
                </a:solidFill>
                <a:uFill>
                  <a:solidFill>
                    <a:srgbClr val="0000FF"/>
                  </a:solidFill>
                </a:uFill>
                <a:hlinkClick r:id="rId5" invalidUrl="" action="" tgtFrame="" tooltip="" history="1" highlightClick="0" endSnd="0"/>
              </a:rPr>
              <a:t>https://www.icloud.com/keynote/0oWNqxKlrwJZn8H1UbIfG-LBg</a:t>
            </a:r>
            <a:r>
              <a:t>&gt;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Modules</a:t>
            </a:r>
          </a:p>
        </p:txBody>
      </p:sp>
      <p:sp>
        <p:nvSpPr>
          <p:cNvPr id="353"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6888">
              <a:spcBef>
                <a:spcPts val="300"/>
              </a:spcBef>
              <a:buSzTx/>
              <a:buNone/>
              <a:defRPr b="1" sz="1620">
                <a:uFill>
                  <a:solidFill>
                    <a:srgbClr val="000000"/>
                  </a:solidFill>
                </a:uFill>
                <a:latin typeface="+mj-lt"/>
                <a:ea typeface="+mj-ea"/>
                <a:cs typeface="+mj-cs"/>
                <a:sym typeface="Helvetica"/>
              </a:defRPr>
            </a:pPr>
            <a:r>
              <a:t>Notionally: a sixteen week semester—the last week being review, &amp; the first week getting off to a somewhat ragged start…</a:t>
            </a: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r>
              <a:t>0.   As class begins… &lt;&lt;</a:t>
            </a:r>
            <a:r>
              <a:rPr u="sng">
                <a:solidFill>
                  <a:srgbClr val="0000FF"/>
                </a:solidFill>
                <a:uFill>
                  <a:solidFill>
                    <a:srgbClr val="0000FF"/>
                  </a:solidFill>
                </a:uFill>
                <a:hlinkClick r:id="rId2" invalidUrl="" action="" tgtFrame="" tooltip="" history="1" highlightClick="0" endSnd="0"/>
              </a:rPr>
              <a:t>https://www.icloud.com/keynote/0FVJH3UuqPuq91KpU0jRc1vRQ</a:t>
            </a:r>
            <a:r>
              <a:t>&gt;</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Grand narrative &amp; themes</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Growth &amp; globalization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Empire &amp; underdevelopment: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 &amp; failed reconstruction: 1907-1929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Depression: 1925-1941</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Alternatives to the ‘classical liberal’ order: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II &amp; cold war: 1933-1989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30 glorious years in the global north: 1945-1975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False (&amp; true) starts to development in the global south: 1911-1990</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neoliberal turn: 1980-2005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Hyperglobalization &amp; infotech: 1955-2016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recession &amp; secular stagnation: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East Asia’s rise: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Ending the long 20th century: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Conclusion: looking back &amp; looking forward: -3000-3000</a:t>
            </a:r>
          </a:p>
        </p:txBody>
      </p:sp>
      <p:sp>
        <p:nvSpPr>
          <p:cNvPr id="354"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pic>
        <p:nvPicPr>
          <p:cNvPr id="355" name="Image" descr="Image">
            <a:hlinkClick r:id="rId3" invalidUrl="" action="" tgtFrame="" tooltip="" history="1" highlightClick="0" endSnd="0"/>
          </p:cNvPr>
          <p:cNvPicPr>
            <a:picLocks noChangeAspect="1"/>
          </p:cNvPicPr>
          <p:nvPr/>
        </p:nvPicPr>
        <p:blipFill>
          <a:blip r:embed="rId4">
            <a:extLst/>
          </a:blip>
          <a:stretch>
            <a:fillRect/>
          </a:stretch>
        </p:blipFill>
        <p:spPr>
          <a:xfrm>
            <a:off x="5827563" y="1142997"/>
            <a:ext cx="3175001" cy="3175000"/>
          </a:xfrm>
          <a:prstGeom prst="rect">
            <a:avLst/>
          </a:prstGeom>
          <a:ln w="12700">
            <a:miter lim="400000"/>
          </a:ln>
        </p:spPr>
      </p:pic>
      <p:pic>
        <p:nvPicPr>
          <p:cNvPr id="356" name="Image" descr="Image">
            <a:hlinkClick r:id="rId5" invalidUrl="" action="" tgtFrame="" tooltip="" history="1" highlightClick="0" endSnd="0"/>
          </p:cNvPr>
          <p:cNvPicPr>
            <a:picLocks noChangeAspect="1"/>
          </p:cNvPicPr>
          <p:nvPr/>
        </p:nvPicPr>
        <p:blipFill>
          <a:blip r:embed="rId6">
            <a:extLst/>
          </a:blip>
          <a:stretch>
            <a:fillRect/>
          </a:stretch>
        </p:blipFill>
        <p:spPr>
          <a:xfrm>
            <a:off x="5827563" y="4298672"/>
            <a:ext cx="3175001" cy="2241827"/>
          </a:xfrm>
          <a:prstGeom prst="rect">
            <a:avLst/>
          </a:prstGeom>
          <a:ln w="12700">
            <a:miter lim="400000"/>
          </a:ln>
        </p:spPr>
      </p:pic>
      <p:sp>
        <p:nvSpPr>
          <p:cNvPr id="357"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358"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Prefatory Note for Required Reading: Dasgupta</a:t>
            </a:r>
          </a:p>
        </p:txBody>
      </p:sp>
      <p:sp>
        <p:nvSpPr>
          <p:cNvPr id="150" name="The long 20th century will in all likelihood be seen in the future as the watershed in human experience:…"/>
          <p:cNvSpPr txBox="1"/>
          <p:nvPr>
            <p:ph type="body" sz="half" idx="4294967295"/>
          </p:nvPr>
        </p:nvSpPr>
        <p:spPr>
          <a:xfrm>
            <a:off x="112563" y="1142997"/>
            <a:ext cx="2755901" cy="5397501"/>
          </a:xfrm>
          <a:prstGeom prst="rect">
            <a:avLst/>
          </a:prstGeom>
        </p:spPr>
        <p:txBody>
          <a:bodyPr lIns="45718" tIns="45718" rIns="45718" bIns="45718" anchor="t"/>
          <a:lstStyle/>
          <a:p>
            <a:pPr marL="0" indent="0" defTabSz="168413">
              <a:spcBef>
                <a:spcPts val="600"/>
              </a:spcBef>
              <a:buSzTx/>
              <a:buNone/>
              <a:defRPr sz="984">
                <a:latin typeface="Times New Roman"/>
                <a:ea typeface="Times New Roman"/>
                <a:cs typeface="Times New Roman"/>
                <a:sym typeface="Times New Roman"/>
              </a:defRPr>
            </a:pPr>
            <a:r>
              <a:t>In your lives so far you have certainly taken at least one course in economics—probably three or four. That probably means that you have been taught, as Betsey Stevenson and Justin Wolfers put it in their textbook, to use:</a:t>
            </a:r>
          </a:p>
          <a:p>
            <a:pPr lvl="1" marL="0" indent="93726" defTabSz="168413">
              <a:spcBef>
                <a:spcPts val="600"/>
              </a:spcBef>
              <a:buSzTx/>
              <a:buNone/>
              <a:defRPr sz="656">
                <a:latin typeface="Times New Roman"/>
                <a:ea typeface="Times New Roman"/>
                <a:cs typeface="Times New Roman"/>
                <a:sym typeface="Times New Roman"/>
              </a:defRPr>
            </a:pPr>
            <a:r>
              <a:t>four core principles… The marginal principle: Ask ‘one more?’ instead of ‘how many?’ The cost-benefit principle: Compare the relevant costs and benefits. The opportunity cost principle…. The interdependence principle… </a:t>
            </a:r>
          </a:p>
          <a:p>
            <a:pPr marL="0" indent="0" defTabSz="168413">
              <a:spcBef>
                <a:spcPts val="600"/>
              </a:spcBef>
              <a:buSzTx/>
              <a:buNone/>
              <a:defRPr sz="984">
                <a:latin typeface="Times New Roman"/>
                <a:ea typeface="Times New Roman"/>
                <a:cs typeface="Times New Roman"/>
                <a:sym typeface="Times New Roman"/>
              </a:defRPr>
            </a:pPr>
            <a:r>
              <a:t>Betsey and Justin promise us that “these four core principles form a simple but powerful framework for making even the most mundane decisions…” and claim that their book will show “the unity and power of the economic approach’, and by “learning to apply these core ideas to any new economic question they face… [students] will naturally come to ‘think like an economist’…” </a:t>
            </a:r>
          </a:p>
          <a:p>
            <a:pPr marL="0" indent="0" defTabSz="168413">
              <a:spcBef>
                <a:spcPts val="600"/>
              </a:spcBef>
              <a:buSzTx/>
              <a:buNone/>
              <a:defRPr sz="984">
                <a:latin typeface="Times New Roman"/>
                <a:ea typeface="Times New Roman"/>
                <a:cs typeface="Times New Roman"/>
                <a:sym typeface="Times New Roman"/>
              </a:defRPr>
            </a:pPr>
            <a:r>
              <a:t>But why would one want to think like an economist? What is thinking like an economist—rather than like a sociologist (looking for the webs of human connections and common belief), a political scientist (looking at power and at authority both given and taken), or a historian (looking at origins and development)? One wants to think like an economist because it is an especially useful way of thinking about the economy. What, then, is the economy? And why is “thinking like an economist”—marginal, interdependence, benefit-cost, and opportunity cost calculations—a good way of understanding it?</a:t>
            </a:r>
          </a:p>
          <a:p>
            <a:pPr marL="0" indent="0" defTabSz="168413">
              <a:spcBef>
                <a:spcPts val="600"/>
              </a:spcBef>
              <a:buSzTx/>
              <a:buNone/>
              <a:defRPr sz="984">
                <a:latin typeface="Times New Roman"/>
                <a:ea typeface="Times New Roman"/>
                <a:cs typeface="Times New Roman"/>
                <a:sym typeface="Times New Roman"/>
              </a:defRPr>
            </a:pPr>
            <a:r>
              <a:t>Partha Dasgupta provides the best short answer to those two linked questions, and in the process of doing so provides the best introduction to economics, that I have seen. His book is a game theorist's short introduction to economics. It focus on: individual goals, individual opportunities and constraints, individual incentives, strategies, exchange, trust, and equilibrium outcomes. </a:t>
            </a:r>
          </a:p>
        </p:txBody>
      </p:sp>
      <p:sp>
        <p:nvSpPr>
          <p:cNvPr id="151" name="816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816 words</a:t>
            </a:r>
          </a:p>
        </p:txBody>
      </p:sp>
      <p:sp>
        <p:nvSpPr>
          <p:cNvPr id="152" name="The long 20th century will in all likelihood be seen in the future as the watershed in human experience:…"/>
          <p:cNvSpPr txBox="1"/>
          <p:nvPr/>
        </p:nvSpPr>
        <p:spPr>
          <a:xfrm>
            <a:off x="6246663" y="1142997"/>
            <a:ext cx="27559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64305">
              <a:spcBef>
                <a:spcPts val="500"/>
              </a:spcBef>
              <a:defRPr b="0" sz="840">
                <a:uFillTx/>
                <a:latin typeface="Times New Roman"/>
                <a:ea typeface="Times New Roman"/>
                <a:cs typeface="Times New Roman"/>
                <a:sym typeface="Times New Roman"/>
              </a:defRPr>
            </a:pPr>
            <a:r>
              <a:t>To get you started, let me outline the preface for you:</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Dasgupta begins by stating that he will attempt in this book to provide:</a:t>
            </a:r>
          </a:p>
          <a:p>
            <a:pPr lvl="1" marL="170100" indent="-96252" defTabSz="164305">
              <a:spcBef>
                <a:spcPts val="0"/>
              </a:spcBef>
              <a:buSzPct val="100000"/>
              <a:buChar char="•"/>
              <a:defRPr b="0" sz="840">
                <a:uFillTx/>
                <a:latin typeface="Times New Roman"/>
                <a:ea typeface="Times New Roman"/>
                <a:cs typeface="Times New Roman"/>
                <a:sym typeface="Times New Roman"/>
              </a:defRPr>
            </a:pPr>
            <a:r>
              <a:t>An account of how economists reason</a:t>
            </a:r>
          </a:p>
          <a:p>
            <a:pPr lvl="1" marL="170100"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Examples of how that reasoning can be applied to (some of) the most urgent problems Humanity faces today</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He is going to contrast two lives:</a:t>
            </a:r>
          </a:p>
          <a:p>
            <a:pPr lvl="1" marL="170100"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The life of "Becky"—the daughter of a Chicago lawyer</a:t>
            </a:r>
          </a:p>
          <a:p>
            <a:pPr lvl="1" marL="170100"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The life of "Desta"—the daughter of an Ethiopian farmer couple</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One way to view economics is that it is an attempt to answer the question "what do humans need to do to be rich?"</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 Cf.: Adam Smith (1776): An Inquiry into the Nature and Causes of the Wealth of Nations</a:t>
            </a:r>
          </a:p>
          <a:p>
            <a:pPr marL="96252" indent="-96252" defTabSz="164305">
              <a:spcBef>
                <a:spcPts val="0"/>
              </a:spcBef>
              <a:buSzPct val="100000"/>
              <a:buChar char="•"/>
              <a:tabLst>
                <a:tab pos="50800" algn="l"/>
                <a:tab pos="63500" algn="l"/>
              </a:tabLst>
              <a:defRPr b="0" sz="840">
                <a:uFillTx/>
                <a:latin typeface="Times New Roman"/>
                <a:ea typeface="Times New Roman"/>
                <a:cs typeface="Times New Roman"/>
                <a:sym typeface="Times New Roman"/>
              </a:defRPr>
            </a:pPr>
            <a:r>
              <a:t>But some people are not rich—for example, Desta—and three centuries ago, back before Adam Smith's day, very, very few people were what we would call "not desperately poor"</a:t>
            </a:r>
          </a:p>
          <a:p>
            <a:pPr defTabSz="164305">
              <a:spcBef>
                <a:spcPts val="500"/>
              </a:spcBef>
              <a:defRPr b="0" sz="840">
                <a:uFillTx/>
                <a:latin typeface="Times New Roman"/>
                <a:ea typeface="Times New Roman"/>
                <a:cs typeface="Times New Roman"/>
                <a:sym typeface="Times New Roman"/>
              </a:defRPr>
            </a:pPr>
          </a:p>
          <a:p>
            <a:pPr defTabSz="164305">
              <a:spcBef>
                <a:spcPts val="500"/>
              </a:spcBef>
              <a:defRPr b="0" sz="840">
                <a:uFillTx/>
                <a:latin typeface="Times New Roman"/>
                <a:ea typeface="Times New Roman"/>
                <a:cs typeface="Times New Roman"/>
                <a:sym typeface="Times New Roman"/>
              </a:defRPr>
            </a:pPr>
            <a:r>
              <a:t>So let me ask you: What answers does Partha Dasgupta propose to the questions of how humans can be wealthy—and why, in history and today, many humans have not grasped the opportunity? Are his answers right? How do "economists think"? And how does "how economists think" make you trust or distrust the answers that Dasgupta comes up with?</a:t>
            </a:r>
          </a:p>
          <a:p>
            <a:pPr defTabSz="164305">
              <a:spcBef>
                <a:spcPts val="500"/>
              </a:spcBef>
              <a:defRPr b="0" sz="840">
                <a:uFillTx/>
                <a:latin typeface="Times New Roman"/>
                <a:ea typeface="Times New Roman"/>
                <a:cs typeface="Times New Roman"/>
                <a:sym typeface="Times New Roman"/>
              </a:defRPr>
            </a:pPr>
            <a:r>
              <a:t>——</a:t>
            </a:r>
          </a:p>
          <a:p>
            <a:pPr defTabSz="164305">
              <a:spcBef>
                <a:spcPts val="500"/>
              </a:spcBef>
              <a:defRPr b="0" sz="840">
                <a:uFillTx/>
                <a:latin typeface="Times New Roman"/>
                <a:ea typeface="Times New Roman"/>
                <a:cs typeface="Times New Roman"/>
                <a:sym typeface="Times New Roman"/>
              </a:defRPr>
            </a:pPr>
            <a:r>
              <a:rPr b="1"/>
              <a:t>J. Bradford DeLong </a:t>
            </a:r>
            <a:r>
              <a:t>(2020): </a:t>
            </a:r>
            <a:r>
              <a:rPr i="1"/>
              <a:t>Reading Notes</a:t>
            </a:r>
            <a:r>
              <a:t> &lt;</a:t>
            </a:r>
            <a:r>
              <a:rPr u="sng">
                <a:solidFill>
                  <a:srgbClr val="0000FF"/>
                </a:solidFill>
                <a:uFill>
                  <a:solidFill>
                    <a:srgbClr val="0000FF"/>
                  </a:solidFill>
                </a:uFill>
                <a:hlinkClick r:id="rId2" invalidUrl="" action="" tgtFrame="" tooltip="" history="1" highlightClick="0" endSnd="0"/>
              </a:rPr>
              <a:t>https://github.com/braddelong/public-files/blob/master/book-dasgupta-reading-note-text.pdf</a:t>
            </a:r>
            <a:r>
              <a:t>&gt; &lt;</a:t>
            </a:r>
            <a:r>
              <a:rPr u="sng">
                <a:solidFill>
                  <a:srgbClr val="0000FF"/>
                </a:solidFill>
                <a:uFill>
                  <a:solidFill>
                    <a:srgbClr val="0000FF"/>
                  </a:solidFill>
                </a:uFill>
                <a:hlinkClick r:id="rId3" invalidUrl="" action="" tgtFrame="" tooltip="" history="1" highlightClick="0" endSnd="0"/>
              </a:rPr>
              <a:t>https://github.com/braddelong/public-files/blob/master/book-dasgupta-reading-note.pdf</a:t>
            </a:r>
            <a:r>
              <a:t>&gt; &lt;</a:t>
            </a:r>
            <a:r>
              <a:rPr u="sng">
                <a:solidFill>
                  <a:srgbClr val="0000FF"/>
                </a:solidFill>
                <a:uFill>
                  <a:solidFill>
                    <a:srgbClr val="0000FF"/>
                  </a:solidFill>
                </a:uFill>
                <a:hlinkClick r:id="rId4" invalidUrl="" action="" tgtFrame="" tooltip="" history="1" highlightClick="0" endSnd="0"/>
              </a:rPr>
              <a:t>https://github.com/braddelong/public-files/blob/master/book-dasgupta-reading-note.pptx</a:t>
            </a:r>
            <a:r>
              <a:t>&gt; </a:t>
            </a:r>
          </a:p>
          <a:p>
            <a:pPr defTabSz="164305">
              <a:spcBef>
                <a:spcPts val="500"/>
              </a:spcBef>
              <a:defRPr b="0" sz="840">
                <a:uFillTx/>
                <a:latin typeface="Times New Roman"/>
                <a:ea typeface="Times New Roman"/>
                <a:cs typeface="Times New Roman"/>
                <a:sym typeface="Times New Roman"/>
              </a:defRPr>
            </a:pPr>
            <a:r>
              <a:rPr b="1"/>
              <a:t>Partha Dasgupta</a:t>
            </a:r>
            <a:r>
              <a:t> (2007): </a:t>
            </a:r>
            <a:r>
              <a:rPr i="1"/>
              <a:t>Economics: A Very Short Introduction</a:t>
            </a:r>
            <a:r>
              <a:t> &lt;</a:t>
            </a:r>
            <a:r>
              <a:rPr u="sng">
                <a:solidFill>
                  <a:srgbClr val="0000FF"/>
                </a:solidFill>
                <a:uFill>
                  <a:solidFill>
                    <a:srgbClr val="0000FF"/>
                  </a:solidFill>
                </a:uFill>
                <a:hlinkClick r:id="rId5" invalidUrl="" action="" tgtFrame="" tooltip="" history="1" highlightClick="0" endSnd="0"/>
              </a:rPr>
              <a:t>https://github.com/braddelong/public-files/blob/master/readings/book-dasgupta-economics.pdf</a:t>
            </a:r>
            <a:r>
              <a:t>&gt;</a:t>
            </a:r>
          </a:p>
          <a:p>
            <a:pPr defTabSz="164305">
              <a:spcBef>
                <a:spcPts val="500"/>
              </a:spcBef>
              <a:defRPr b="0" sz="840">
                <a:uFillTx/>
                <a:latin typeface="Times New Roman"/>
                <a:ea typeface="Times New Roman"/>
                <a:cs typeface="Times New Roman"/>
                <a:sym typeface="Times New Roman"/>
              </a:defRPr>
            </a:pPr>
            <a:r>
              <a:rPr b="1"/>
              <a:t>Adam Smith</a:t>
            </a:r>
            <a:r>
              <a:t> (1776): </a:t>
            </a:r>
            <a:r>
              <a:rPr i="1"/>
              <a:t>An Inquiry into the Nature and Causes of the Wealth of Nations</a:t>
            </a:r>
            <a:r>
              <a:t> &lt;</a:t>
            </a:r>
            <a:r>
              <a:rPr u="sng">
                <a:solidFill>
                  <a:srgbClr val="0000FF"/>
                </a:solidFill>
                <a:uFill>
                  <a:solidFill>
                    <a:srgbClr val="0000FF"/>
                  </a:solidFill>
                </a:uFill>
                <a:hlinkClick r:id="rId6" invalidUrl="" action="" tgtFrame="" tooltip="" history="1" highlightClick="0" endSnd="0"/>
              </a:rPr>
              <a:t>https://github.com/braddelong/public-files/blob/master/readings/book-smith-wealth.pdf</a:t>
            </a:r>
            <a:r>
              <a:t>&gt;</a:t>
            </a:r>
          </a:p>
        </p:txBody>
      </p:sp>
      <p:sp>
        <p:nvSpPr>
          <p:cNvPr id="153" name="The long 20th century will in all likelihood be seen in the future as the watershed in human experience:…"/>
          <p:cNvSpPr txBox="1"/>
          <p:nvPr/>
        </p:nvSpPr>
        <p:spPr>
          <a:xfrm>
            <a:off x="3185963" y="1142997"/>
            <a:ext cx="27432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164305">
              <a:defRPr b="0" sz="960">
                <a:uFillTx/>
                <a:latin typeface="Times New Roman"/>
                <a:ea typeface="Times New Roman"/>
                <a:cs typeface="Times New Roman"/>
                <a:sym typeface="Times New Roman"/>
              </a:defRPr>
            </a:pPr>
            <a:r>
              <a:t>It is, of course, greatly concerned with wealth and poverty—that is, after all, the point of the discipline of economics: it is an inquiry into nature and causes of the wealth of nations. You won't find in Dasgupta’s book lots of practice figuring out how price and quantity change in response to demand shocks or calculating multipliers. What you will find is the logic and rationale for why figuring out how price and quantity change in response to demand shocks or calculating multipliers is a worthwhile thing to do.</a:t>
            </a:r>
          </a:p>
          <a:p>
            <a:pPr defTabSz="164305">
              <a:defRPr b="0" sz="960">
                <a:uFillTx/>
                <a:latin typeface="Times New Roman"/>
                <a:ea typeface="Times New Roman"/>
                <a:cs typeface="Times New Roman"/>
                <a:sym typeface="Times New Roman"/>
              </a:defRPr>
            </a:pPr>
            <a:r>
              <a:t>It is worth getting into your frontal brain lobes what an economy is and what thinking like an economist is because of what we are going to do this semester. We are going to study the growth of the human economy. And we are going to do so by thinking like economists. </a:t>
            </a:r>
          </a:p>
          <a:p>
            <a:pPr defTabSz="164305">
              <a:defRPr b="0" sz="960">
                <a:uFillTx/>
                <a:latin typeface="Times New Roman"/>
                <a:ea typeface="Times New Roman"/>
                <a:cs typeface="Times New Roman"/>
                <a:sym typeface="Times New Roman"/>
              </a:defRPr>
            </a:pPr>
            <a:r>
              <a:t>So I want you, before class begins, to read Partha Dasgupta’s book: Economics: A Very Short Introduction</a:t>
            </a:r>
          </a:p>
          <a:p>
            <a:pPr defTabSz="164305">
              <a:defRPr b="0" sz="960">
                <a:uFillTx/>
                <a:latin typeface="Times New Roman"/>
                <a:ea typeface="Times New Roman"/>
                <a:cs typeface="Times New Roman"/>
                <a:sym typeface="Times New Roman"/>
              </a:defRPr>
            </a:pPr>
            <a:r>
              <a:t>And I don’t want you to just skim it. If you do, you will then forget it—and you will have wasted an hour and a half. The problem is that our brains are very good at forgetting irrelevant information. And our brains take information that we do not find ourselves using and reusing to be irrelevant—to be thrown out so that we can focus on information relevant to the continued life and reproductive success of the East African Plains Ape. The things that we remember are things that we think about over and over again in our inner monologue. So as you read this book I want you to do what I do. I am rarely just reading: I am generally also analyzing, compressing, synthesizing, and summarizing. I am taking notes—but very brief, synthesizing and summarizing notes. And I am generally asking myself questions—and then answering them.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Discuss: Check Your Comprehension of the Required Readings</a:t>
            </a:r>
          </a:p>
        </p:txBody>
      </p:sp>
      <p:sp>
        <p:nvSpPr>
          <p:cNvPr id="156" name="The long 20th century will in all likelihood be seen in the future as the watershed in human experience:…"/>
          <p:cNvSpPr txBox="1"/>
          <p:nvPr>
            <p:ph type="body" idx="4294967295"/>
          </p:nvPr>
        </p:nvSpPr>
        <p:spPr>
          <a:xfrm>
            <a:off x="112563" y="1142997"/>
            <a:ext cx="5099140" cy="5397501"/>
          </a:xfrm>
          <a:prstGeom prst="rect">
            <a:avLst/>
          </a:prstGeom>
        </p:spPr>
        <p:txBody>
          <a:bodyPr lIns="45718" tIns="45718" rIns="45718" bIns="45718" anchor="t"/>
          <a:lstStyle/>
          <a:p>
            <a:pPr marL="0" indent="0" defTabSz="155539">
              <a:spcBef>
                <a:spcPts val="300"/>
              </a:spcBef>
              <a:buSzTx/>
              <a:buNone/>
              <a:tabLst>
                <a:tab pos="88900" algn="l"/>
              </a:tabLst>
              <a:defRPr sz="839">
                <a:uFill>
                  <a:solidFill>
                    <a:srgbClr val="000000"/>
                  </a:solidFill>
                </a:uFill>
                <a:latin typeface="Times New Roman"/>
                <a:ea typeface="Times New Roman"/>
                <a:cs typeface="Times New Roman"/>
                <a:sym typeface="Times New Roman"/>
              </a:defRPr>
            </a:pPr>
            <a:r>
              <a:rPr b="1"/>
              <a:t>Questions about Matuschak</a:t>
            </a:r>
            <a:r>
              <a:t>:</a:t>
            </a:r>
          </a:p>
          <a:p>
            <a:pPr marL="192023" indent="-192023" defTabSz="155539">
              <a:spcBef>
                <a:spcPts val="300"/>
              </a:spcBef>
              <a:buSzPct val="100000"/>
              <a:buAutoNum type="arabicPeriod" startAt="1"/>
              <a:tabLst>
                <a:tab pos="88900" algn="l"/>
              </a:tabLst>
              <a:defRPr sz="839">
                <a:uFill>
                  <a:solidFill>
                    <a:srgbClr val="000000"/>
                  </a:solidFill>
                </a:uFill>
                <a:latin typeface="Times New Roman"/>
                <a:ea typeface="Times New Roman"/>
                <a:cs typeface="Times New Roman"/>
                <a:sym typeface="Times New Roman"/>
              </a:defRPr>
            </a:pPr>
            <a:r>
              <a:t>How does Matuschak think lectures are better than books? </a:t>
            </a:r>
          </a:p>
          <a:p>
            <a:pPr marL="192023" indent="-192023" defTabSz="155539">
              <a:spcBef>
                <a:spcPts val="300"/>
              </a:spcBef>
              <a:buSzPct val="100000"/>
              <a:buAutoNum type="arabicPeriod" startAt="1"/>
              <a:tabLst>
                <a:tab pos="88900" algn="l"/>
              </a:tabLst>
              <a:defRPr sz="839">
                <a:uFill>
                  <a:solidFill>
                    <a:srgbClr val="000000"/>
                  </a:solidFill>
                </a:uFill>
                <a:latin typeface="Times New Roman"/>
                <a:ea typeface="Times New Roman"/>
                <a:cs typeface="Times New Roman"/>
                <a:sym typeface="Times New Roman"/>
              </a:defRPr>
            </a:pPr>
            <a:r>
              <a:t>How does Matuschak think lectures are worse than books?</a:t>
            </a:r>
          </a:p>
          <a:p>
            <a:pPr marL="192023" indent="-192023" defTabSz="155539">
              <a:spcBef>
                <a:spcPts val="300"/>
              </a:spcBef>
              <a:buSzPct val="100000"/>
              <a:buAutoNum type="arabicPeriod" startAt="1"/>
              <a:tabLst>
                <a:tab pos="88900" algn="l"/>
              </a:tabLst>
              <a:defRPr sz="839">
                <a:uFill>
                  <a:solidFill>
                    <a:srgbClr val="000000"/>
                  </a:solidFill>
                </a:uFill>
                <a:latin typeface="Times New Roman"/>
                <a:ea typeface="Times New Roman"/>
                <a:cs typeface="Times New Roman"/>
                <a:sym typeface="Times New Roman"/>
              </a:defRPr>
            </a:pPr>
            <a:r>
              <a:t>What does Matuschak claim that good readers do when they read books?</a:t>
            </a:r>
          </a:p>
          <a:p>
            <a:pPr marL="192023" indent="-192023" defTabSz="155539">
              <a:spcBef>
                <a:spcPts val="300"/>
              </a:spcBef>
              <a:buSzPct val="100000"/>
              <a:buAutoNum type="arabicPeriod" startAt="1"/>
              <a:tabLst>
                <a:tab pos="88900" algn="l"/>
              </a:tabLst>
              <a:defRPr sz="839">
                <a:uFill>
                  <a:solidFill>
                    <a:srgbClr val="000000"/>
                  </a:solidFill>
                </a:uFill>
                <a:latin typeface="Times New Roman"/>
                <a:ea typeface="Times New Roman"/>
                <a:cs typeface="Times New Roman"/>
                <a:sym typeface="Times New Roman"/>
              </a:defRPr>
            </a:pPr>
            <a:r>
              <a:t>Why don’t people buy textbooks in order to learn subjects when they are not concurrently taking a related course?</a:t>
            </a:r>
          </a:p>
          <a:p>
            <a:pPr marL="192023" indent="-192023" defTabSz="155539">
              <a:spcBef>
                <a:spcPts val="300"/>
              </a:spcBef>
              <a:buSzPct val="100000"/>
              <a:buAutoNum type="arabicPeriod" startAt="1"/>
              <a:tabLst>
                <a:tab pos="88900" algn="l"/>
              </a:tabLst>
              <a:defRPr sz="839">
                <a:uFill>
                  <a:solidFill>
                    <a:srgbClr val="000000"/>
                  </a:solidFill>
                </a:uFill>
                <a:latin typeface="Times New Roman"/>
                <a:ea typeface="Times New Roman"/>
                <a:cs typeface="Times New Roman"/>
                <a:sym typeface="Times New Roman"/>
              </a:defRPr>
            </a:pPr>
            <a:r>
              <a:t>How does Matuschak believe that books should be redesigned—or replaced—in order to help people think more deeply?</a:t>
            </a:r>
          </a:p>
          <a:p>
            <a:pPr marL="192023" indent="-192023" defTabSz="155539">
              <a:spcBef>
                <a:spcPts val="300"/>
              </a:spcBef>
              <a:buSzPct val="100000"/>
              <a:tabLst>
                <a:tab pos="88900" algn="l"/>
              </a:tabLst>
              <a:defRPr sz="839">
                <a:uFill>
                  <a:solidFill>
                    <a:srgbClr val="000000"/>
                  </a:solidFill>
                </a:uFill>
                <a:latin typeface="Times New Roman"/>
                <a:ea typeface="Times New Roman"/>
                <a:cs typeface="Times New Roman"/>
                <a:sym typeface="Times New Roman"/>
              </a:defRPr>
            </a:pPr>
          </a:p>
          <a:p>
            <a:pPr marL="0" indent="0" defTabSz="155539">
              <a:spcBef>
                <a:spcPts val="300"/>
              </a:spcBef>
              <a:buSzTx/>
              <a:buNone/>
              <a:tabLst>
                <a:tab pos="88900" algn="l"/>
              </a:tabLst>
              <a:defRPr sz="839">
                <a:uFill>
                  <a:solidFill>
                    <a:srgbClr val="000000"/>
                  </a:solidFill>
                </a:uFill>
                <a:latin typeface="Times New Roman"/>
                <a:ea typeface="Times New Roman"/>
                <a:cs typeface="Times New Roman"/>
                <a:sym typeface="Times New Roman"/>
              </a:defRPr>
            </a:pPr>
            <a:r>
              <a:rPr b="1"/>
              <a:t>Questions about Dasgupta</a:t>
            </a:r>
            <a:r>
              <a:t>:</a:t>
            </a:r>
          </a:p>
          <a:p>
            <a:pPr marL="192023" indent="-192023" defTabSz="155539">
              <a:spcBef>
                <a:spcPts val="300"/>
              </a:spcBef>
              <a:buSzPct val="100000"/>
              <a:buAutoNum type="arabicPeriod" startAt="6"/>
              <a:tabLst>
                <a:tab pos="88900" algn="l"/>
              </a:tabLst>
              <a:defRPr sz="839">
                <a:uFill>
                  <a:solidFill>
                    <a:srgbClr val="000000"/>
                  </a:solidFill>
                </a:uFill>
                <a:latin typeface="Times New Roman"/>
                <a:ea typeface="Times New Roman"/>
                <a:cs typeface="Times New Roman"/>
                <a:sym typeface="Times New Roman"/>
              </a:defRPr>
            </a:pPr>
            <a:r>
              <a:t>Sustainability: Why have we been able to successfully capture and use 40% of the photosynthesis on earth without already severely disrupting our planet?</a:t>
            </a:r>
          </a:p>
          <a:p>
            <a:pPr marL="192023" indent="-192023" defTabSz="155539">
              <a:spcBef>
                <a:spcPts val="300"/>
              </a:spcBef>
              <a:buSzPct val="100000"/>
              <a:buAutoNum type="arabicPeriod" startAt="6"/>
              <a:tabLst>
                <a:tab pos="88900" algn="l"/>
              </a:tabLst>
              <a:defRPr sz="839">
                <a:uFill>
                  <a:solidFill>
                    <a:srgbClr val="000000"/>
                  </a:solidFill>
                </a:uFill>
                <a:latin typeface="Times New Roman"/>
                <a:ea typeface="Times New Roman"/>
                <a:cs typeface="Times New Roman"/>
                <a:sym typeface="Times New Roman"/>
              </a:defRPr>
            </a:pPr>
            <a:r>
              <a:t>Political &amp; Social Welfare: What are T.H. Marshall's “three revolutions”, &amp; what importance do they have in Dasgupta’s argument?</a:t>
            </a:r>
          </a:p>
          <a:p>
            <a:pPr marL="192023" indent="-192023" defTabSz="155539">
              <a:spcBef>
                <a:spcPts val="300"/>
              </a:spcBef>
              <a:buSzPct val="100000"/>
              <a:buAutoNum type="arabicPeriod" startAt="6"/>
              <a:tabLst>
                <a:tab pos="88900" algn="l"/>
              </a:tabLst>
              <a:defRPr sz="839">
                <a:uFill>
                  <a:solidFill>
                    <a:srgbClr val="000000"/>
                  </a:solidFill>
                </a:uFill>
                <a:latin typeface="Times New Roman"/>
                <a:ea typeface="Times New Roman"/>
                <a:cs typeface="Times New Roman"/>
                <a:sym typeface="Times New Roman"/>
              </a:defRPr>
            </a:pPr>
            <a:r>
              <a:t>Households: Why do we think that Africa's population is likely to grow much faster than India’s population over the next fifty years?</a:t>
            </a:r>
          </a:p>
          <a:p>
            <a:pPr marL="192023" indent="-192023" defTabSz="155539">
              <a:spcBef>
                <a:spcPts val="300"/>
              </a:spcBef>
              <a:buSzPct val="100000"/>
              <a:buAutoNum type="arabicPeriod" startAt="6"/>
              <a:tabLst>
                <a:tab pos="88900" algn="l"/>
              </a:tabLst>
              <a:defRPr sz="839">
                <a:uFill>
                  <a:solidFill>
                    <a:srgbClr val="000000"/>
                  </a:solidFill>
                </a:uFill>
                <a:latin typeface="Times New Roman"/>
                <a:ea typeface="Times New Roman"/>
                <a:cs typeface="Times New Roman"/>
                <a:sym typeface="Times New Roman"/>
              </a:defRPr>
            </a:pPr>
            <a:r>
              <a:t>Mechanism Design: Why did Friedrich von Hayek deserve his Nobel Prize? How, notwithstanding von Hayek’s Nobel Prize, can central planning add to societal well-being?</a:t>
            </a:r>
          </a:p>
          <a:p>
            <a:pPr marL="192023" indent="-192023" defTabSz="155539">
              <a:spcBef>
                <a:spcPts val="300"/>
              </a:spcBef>
              <a:buSzPct val="100000"/>
              <a:buAutoNum type="arabicPeriod" startAt="6"/>
              <a:tabLst>
                <a:tab pos="88900" algn="l"/>
              </a:tabLst>
              <a:defRPr sz="839">
                <a:uFill>
                  <a:solidFill>
                    <a:srgbClr val="000000"/>
                  </a:solidFill>
                </a:uFill>
                <a:latin typeface="Times New Roman"/>
                <a:ea typeface="Times New Roman"/>
                <a:cs typeface="Times New Roman"/>
                <a:sym typeface="Times New Roman"/>
              </a:defRPr>
            </a:pPr>
            <a:r>
              <a:t>Human Cooperation: What are the principal advantages of building your economic network on the basis of “weak ties”?</a:t>
            </a:r>
          </a:p>
          <a:p>
            <a:pPr marL="0" indent="0" defTabSz="172521">
              <a:spcBef>
                <a:spcPts val="600"/>
              </a:spcBef>
              <a:buSzTx/>
              <a:buNone/>
              <a:defRPr b="1" sz="839">
                <a:latin typeface="Times New Roman"/>
                <a:ea typeface="Times New Roman"/>
                <a:cs typeface="Times New Roman"/>
                <a:sym typeface="Times New Roman"/>
              </a:defRPr>
            </a:pPr>
          </a:p>
          <a:p>
            <a:pPr marL="0" indent="0" defTabSz="172521">
              <a:spcBef>
                <a:spcPts val="600"/>
              </a:spcBef>
              <a:buSzTx/>
              <a:buNone/>
              <a:defRPr b="1" sz="839">
                <a:latin typeface="Times New Roman"/>
                <a:ea typeface="Times New Roman"/>
                <a:cs typeface="Times New Roman"/>
                <a:sym typeface="Times New Roman"/>
              </a:defRPr>
            </a:pPr>
            <a:r>
              <a:t>So what are the bottom lines here?:</a:t>
            </a:r>
          </a:p>
          <a:p>
            <a:pPr marL="192023" indent="-192023" defTabSz="155539">
              <a:spcBef>
                <a:spcPts val="300"/>
              </a:spcBef>
              <a:buSzPct val="100000"/>
              <a:buAutoNum type="arabicPeriod" startAt="11"/>
              <a:tabLst>
                <a:tab pos="88900" algn="l"/>
              </a:tabLst>
              <a:defRPr sz="839">
                <a:uFill>
                  <a:solidFill>
                    <a:srgbClr val="000000"/>
                  </a:solidFill>
                </a:uFill>
                <a:latin typeface="Times New Roman"/>
                <a:ea typeface="Times New Roman"/>
                <a:cs typeface="Times New Roman"/>
                <a:sym typeface="Times New Roman"/>
              </a:defRPr>
            </a:pPr>
            <a:r>
              <a:t>Suppose we accept everything Andy Matuschak says: what does his argument tell us about how this course ought to be run?</a:t>
            </a:r>
          </a:p>
          <a:p>
            <a:pPr marL="192023" indent="-192023" defTabSz="155539">
              <a:spcBef>
                <a:spcPts val="300"/>
              </a:spcBef>
              <a:buSzPct val="100000"/>
              <a:buAutoNum type="arabicPeriod" startAt="11"/>
              <a:tabLst>
                <a:tab pos="88900" algn="l"/>
              </a:tabLst>
              <a:defRPr sz="839">
                <a:uFill>
                  <a:solidFill>
                    <a:srgbClr val="000000"/>
                  </a:solidFill>
                </a:uFill>
                <a:latin typeface="Times New Roman"/>
                <a:ea typeface="Times New Roman"/>
                <a:cs typeface="Times New Roman"/>
                <a:sym typeface="Times New Roman"/>
              </a:defRPr>
            </a:pPr>
            <a:r>
              <a:t>What things that Andy Matuschak says should we reject?</a:t>
            </a:r>
          </a:p>
          <a:p>
            <a:pPr marL="192023" indent="-192023" defTabSz="155539">
              <a:spcBef>
                <a:spcPts val="300"/>
              </a:spcBef>
              <a:buSzPct val="100000"/>
              <a:buAutoNum type="arabicPeriod" startAt="11"/>
              <a:tabLst>
                <a:tab pos="88900" algn="l"/>
              </a:tabLst>
              <a:defRPr sz="839">
                <a:uFill>
                  <a:solidFill>
                    <a:srgbClr val="000000"/>
                  </a:solidFill>
                </a:uFill>
                <a:latin typeface="Times New Roman"/>
                <a:ea typeface="Times New Roman"/>
                <a:cs typeface="Times New Roman"/>
                <a:sym typeface="Times New Roman"/>
              </a:defRPr>
            </a:pPr>
            <a:r>
              <a:t>What do you think is the most notable conclusion Partha Dasgupta reaches about the nature and causes of the wealth of nations?</a:t>
            </a:r>
          </a:p>
          <a:p>
            <a:pPr marL="192023" indent="-192023" defTabSz="155539">
              <a:spcBef>
                <a:spcPts val="300"/>
              </a:spcBef>
              <a:buSzPct val="100000"/>
              <a:buAutoNum type="arabicPeriod" startAt="11"/>
              <a:tabLst>
                <a:tab pos="88900" algn="l"/>
              </a:tabLst>
              <a:defRPr sz="839">
                <a:uFill>
                  <a:solidFill>
                    <a:srgbClr val="000000"/>
                  </a:solidFill>
                </a:uFill>
                <a:latin typeface="Times New Roman"/>
                <a:ea typeface="Times New Roman"/>
                <a:cs typeface="Times New Roman"/>
                <a:sym typeface="Times New Roman"/>
              </a:defRPr>
            </a:pPr>
            <a:r>
              <a:t>Suppose we accept everything Partha Dasgupta says: what does his argument tell us about how this course ought to be run?</a:t>
            </a:r>
          </a:p>
          <a:p>
            <a:pPr marL="0" indent="0" defTabSz="172521">
              <a:spcBef>
                <a:spcPts val="600"/>
              </a:spcBef>
              <a:buSzTx/>
              <a:buNone/>
              <a:defRPr b="1" sz="839">
                <a:latin typeface="Times New Roman"/>
                <a:ea typeface="Times New Roman"/>
                <a:cs typeface="Times New Roman"/>
                <a:sym typeface="Times New Roman"/>
              </a:defRPr>
            </a:pPr>
          </a:p>
          <a:p>
            <a:pPr marL="0" indent="0" defTabSz="172521">
              <a:spcBef>
                <a:spcPts val="600"/>
              </a:spcBef>
              <a:buSzTx/>
              <a:buNone/>
              <a:defRPr sz="839">
                <a:latin typeface="Times New Roman"/>
                <a:ea typeface="Times New Roman"/>
                <a:cs typeface="Times New Roman"/>
                <a:sym typeface="Times New Roman"/>
              </a:defRPr>
            </a:pPr>
          </a:p>
          <a:p>
            <a:pPr marL="0" indent="0" defTabSz="172521">
              <a:spcBef>
                <a:spcPts val="600"/>
              </a:spcBef>
              <a:buSzTx/>
              <a:buNone/>
              <a:defRPr sz="839">
                <a:latin typeface="Times New Roman"/>
                <a:ea typeface="Times New Roman"/>
                <a:cs typeface="Times New Roman"/>
                <a:sym typeface="Times New Roman"/>
              </a:defRPr>
            </a:pPr>
            <a:r>
              <a:t>For full credit for this discussion, provide at least two substantive contributions to the discussion, of which at most one should be a direct response to one of my questions. We want you to talk to &amp; react to one another here…</a:t>
            </a:r>
          </a:p>
          <a:p>
            <a:pPr marL="0" indent="0" defTabSz="172521">
              <a:spcBef>
                <a:spcPts val="600"/>
              </a:spcBef>
              <a:buSzTx/>
              <a:buNone/>
              <a:defRPr b="1" sz="839">
                <a:latin typeface="Times New Roman"/>
                <a:ea typeface="Times New Roman"/>
                <a:cs typeface="Times New Roman"/>
                <a:sym typeface="Times New Roman"/>
              </a:defRPr>
            </a:pPr>
          </a:p>
          <a:p>
            <a:pPr marL="0" indent="0" defTabSz="172521">
              <a:spcBef>
                <a:spcPts val="600"/>
              </a:spcBef>
              <a:buSzTx/>
              <a:buNone/>
              <a:defRPr b="1" sz="839">
                <a:latin typeface="Times New Roman"/>
                <a:ea typeface="Times New Roman"/>
                <a:cs typeface="Times New Roman"/>
                <a:sym typeface="Times New Roman"/>
              </a:defRPr>
            </a:pPr>
            <a:r>
              <a:t>THREADED DISCUSSION URL: </a:t>
            </a:r>
            <a:r>
              <a:rPr b="0"/>
              <a:t>&lt;</a:t>
            </a:r>
            <a:r>
              <a:rPr b="0" u="sng">
                <a:solidFill>
                  <a:srgbClr val="0000FF"/>
                </a:solidFill>
                <a:uFill>
                  <a:solidFill>
                    <a:srgbClr val="0000FF"/>
                  </a:solidFill>
                </a:uFill>
                <a:hlinkClick r:id="rId2" invalidUrl="" action="" tgtFrame="" tooltip="" history="1" highlightClick="0" endSnd="0"/>
              </a:rPr>
              <a:t>https://bcourses.berkeley.edu/courses/1493152/discussion_topics/5774300</a:t>
            </a:r>
            <a:r>
              <a:rPr b="0"/>
              <a:t>&gt;</a:t>
            </a:r>
          </a:p>
        </p:txBody>
      </p:sp>
      <p:sp>
        <p:nvSpPr>
          <p:cNvPr id="157" name="184 words"/>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184 words</a:t>
            </a:r>
          </a:p>
        </p:txBody>
      </p:sp>
      <p:pic>
        <p:nvPicPr>
          <p:cNvPr id="158" name="Image" descr="Image"/>
          <p:cNvPicPr>
            <a:picLocks noChangeAspect="1"/>
          </p:cNvPicPr>
          <p:nvPr/>
        </p:nvPicPr>
        <p:blipFill>
          <a:blip r:embed="rId3">
            <a:extLst/>
          </a:blip>
          <a:stretch>
            <a:fillRect/>
          </a:stretch>
        </p:blipFill>
        <p:spPr>
          <a:xfrm>
            <a:off x="5324202" y="1149381"/>
            <a:ext cx="3678362" cy="538473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Sokrates vs. Machiavelli on the Educational Process</a:t>
            </a:r>
          </a:p>
        </p:txBody>
      </p:sp>
      <p:sp>
        <p:nvSpPr>
          <p:cNvPr id="161" name="3:00 of audio in this slide; 9:30 in this slide group"/>
          <p:cNvSpPr txBox="1"/>
          <p:nvPr/>
        </p:nvSpPr>
        <p:spPr>
          <a:xfrm>
            <a:off x="4381500" y="6540497"/>
            <a:ext cx="4762500" cy="57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162" name="The long 20th century will in all likelihood be seen in the future as the watershed in human experience:…"/>
          <p:cNvSpPr txBox="1"/>
          <p:nvPr/>
        </p:nvSpPr>
        <p:spPr>
          <a:xfrm>
            <a:off x="2910220" y="1142997"/>
            <a:ext cx="338446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99858">
              <a:spcBef>
                <a:spcPts val="1100"/>
              </a:spcBef>
              <a:defRPr b="0" sz="1752">
                <a:uFillTx/>
                <a:latin typeface="Times New Roman"/>
                <a:ea typeface="Times New Roman"/>
                <a:cs typeface="Times New Roman"/>
                <a:sym typeface="Times New Roman"/>
              </a:defRPr>
            </a:pPr>
            <a:r>
              <a:t>Machiavelli:</a:t>
            </a:r>
          </a:p>
          <a:p>
            <a:pPr lvl="1" indent="166878" defTabSz="299858">
              <a:spcBef>
                <a:spcPts val="1100"/>
              </a:spcBef>
              <a:defRPr b="0" sz="1168">
                <a:uFillTx/>
                <a:latin typeface="Times New Roman"/>
                <a:ea typeface="Times New Roman"/>
                <a:cs typeface="Times New Roman"/>
                <a:sym typeface="Times New Roman"/>
              </a:defRPr>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defTabSz="299858">
              <a:spcBef>
                <a:spcPts val="1100"/>
              </a:spcBef>
              <a:defRPr b="0" sz="1752">
                <a:uFillTx/>
                <a:latin typeface="Times New Roman"/>
                <a:ea typeface="Times New Roman"/>
                <a:cs typeface="Times New Roman"/>
                <a:sym typeface="Times New Roman"/>
              </a:defRPr>
            </a:pPr>
            <a:r>
              <a:t>Sokrates:</a:t>
            </a:r>
          </a:p>
          <a:p>
            <a:pPr lvl="1" indent="166878" defTabSz="299858">
              <a:spcBef>
                <a:spcPts val="1100"/>
              </a:spcBef>
              <a:defRPr b="0" sz="1168">
                <a:uFillTx/>
                <a:latin typeface="Times New Roman"/>
                <a:ea typeface="Times New Roman"/>
                <a:cs typeface="Times New Roman"/>
                <a:sym typeface="Times New Roman"/>
              </a:defRPr>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pic>
        <p:nvPicPr>
          <p:cNvPr id="163" name="Image" descr="Image"/>
          <p:cNvPicPr>
            <a:picLocks noChangeAspect="1"/>
          </p:cNvPicPr>
          <p:nvPr/>
        </p:nvPicPr>
        <p:blipFill>
          <a:blip r:embed="rId3">
            <a:extLst/>
          </a:blip>
          <a:srcRect l="2447" t="0" r="26800" b="0"/>
          <a:stretch>
            <a:fillRect/>
          </a:stretch>
        </p:blipFill>
        <p:spPr>
          <a:xfrm>
            <a:off x="6294684" y="1142997"/>
            <a:ext cx="2707766" cy="5397413"/>
          </a:xfrm>
          <a:prstGeom prst="rect">
            <a:avLst/>
          </a:prstGeom>
          <a:ln w="12700">
            <a:miter lim="400000"/>
          </a:ln>
        </p:spPr>
      </p:pic>
      <p:pic>
        <p:nvPicPr>
          <p:cNvPr id="164" name="Image" descr="Image"/>
          <p:cNvPicPr>
            <a:picLocks noChangeAspect="1"/>
          </p:cNvPicPr>
          <p:nvPr/>
        </p:nvPicPr>
        <p:blipFill>
          <a:blip r:embed="rId4">
            <a:extLst/>
          </a:blip>
          <a:stretch>
            <a:fillRect/>
          </a:stretch>
        </p:blipFill>
        <p:spPr>
          <a:xfrm>
            <a:off x="112563" y="1142997"/>
            <a:ext cx="2797658" cy="5397501"/>
          </a:xfrm>
          <a:prstGeom prst="rect">
            <a:avLst/>
          </a:prstGeom>
          <a:ln w="12700">
            <a:miter lim="400000"/>
          </a:ln>
        </p:spPr>
      </p:pic>
      <p:pic>
        <p:nvPicPr>
          <p:cNvPr id="16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7093560" y="334869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080001"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Our Difficult Task</a:t>
            </a:r>
          </a:p>
        </p:txBody>
      </p:sp>
      <p:sp>
        <p:nvSpPr>
          <p:cNvPr id="170"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lstStyle/>
          <a:p>
            <a:pPr marL="0" indent="0" defTabSz="275212">
              <a:spcBef>
                <a:spcPts val="1000"/>
              </a:spcBef>
              <a:buSzTx/>
              <a:buNone/>
              <a:defRPr b="1" sz="2010">
                <a:latin typeface="+mj-lt"/>
                <a:ea typeface="+mj-ea"/>
                <a:cs typeface="+mj-cs"/>
                <a:sym typeface="Helvetica"/>
              </a:defRPr>
            </a:pPr>
            <a:r>
              <a:t>How do we duplicate—online—the “active learning” components that the in-person university does as a matter of course?:</a:t>
            </a:r>
          </a:p>
          <a:p>
            <a:pPr marL="306324" indent="-306324" defTabSz="275212">
              <a:spcBef>
                <a:spcPts val="1000"/>
              </a:spcBef>
              <a:buSzPct val="100000"/>
              <a:defRPr sz="1608">
                <a:latin typeface="Times New Roman"/>
                <a:ea typeface="Times New Roman"/>
                <a:cs typeface="Times New Roman"/>
                <a:sym typeface="Times New Roman"/>
              </a:defRPr>
            </a:pPr>
            <a:r>
              <a:t>MOOCs did not cut it…</a:t>
            </a:r>
          </a:p>
          <a:p>
            <a:pPr marL="306324" indent="-306324" defTabSz="275212">
              <a:spcBef>
                <a:spcPts val="1000"/>
              </a:spcBef>
              <a:buSzPct val="100000"/>
              <a:defRPr sz="1608">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306324" indent="-306324" defTabSz="275212">
              <a:spcBef>
                <a:spcPts val="1000"/>
              </a:spcBef>
              <a:buSzPct val="100000"/>
              <a:defRPr sz="1608">
                <a:latin typeface="Times New Roman"/>
                <a:ea typeface="Times New Roman"/>
                <a:cs typeface="Times New Roman"/>
                <a:sym typeface="Times New Roman"/>
              </a:defRPr>
            </a:pPr>
            <a:r>
              <a:t>Thus a MOOC, for those who could learn effectively from it, was little better than and a lot more expensive than a book</a:t>
            </a:r>
          </a:p>
          <a:p>
            <a:pPr marL="306324" indent="-306324" defTabSz="275212">
              <a:spcBef>
                <a:spcPts val="1000"/>
              </a:spcBef>
              <a:buSzPct val="100000"/>
              <a:defRPr sz="1608">
                <a:latin typeface="Times New Roman"/>
                <a:ea typeface="Times New Roman"/>
                <a:cs typeface="Times New Roman"/>
                <a:sym typeface="Times New Roman"/>
              </a:defRPr>
            </a:pPr>
            <a:r>
              <a:t>We need a plan for those of you—which is most of us—who are not Machiavellis, but rather like Sokrates’s students</a:t>
            </a:r>
          </a:p>
          <a:p>
            <a:pPr lvl="1" marL="416493" indent="-161223" defTabSz="275212">
              <a:spcBef>
                <a:spcPts val="1000"/>
              </a:spcBef>
              <a:buSzPct val="100000"/>
              <a:defRPr sz="1608">
                <a:latin typeface="Times New Roman"/>
                <a:ea typeface="Times New Roman"/>
                <a:cs typeface="Times New Roman"/>
                <a:sym typeface="Times New Roman"/>
              </a:defRPr>
            </a:pPr>
            <a:r>
              <a:t>People who really need a tutorial…</a:t>
            </a:r>
          </a:p>
          <a:p>
            <a:pPr lvl="1" marL="416493" indent="-161223" defTabSz="275212">
              <a:spcBef>
                <a:spcPts val="1000"/>
              </a:spcBef>
              <a:buSzPct val="100000"/>
              <a:defRPr sz="1608">
                <a:latin typeface="Times New Roman"/>
                <a:ea typeface="Times New Roman"/>
                <a:cs typeface="Times New Roman"/>
                <a:sym typeface="Times New Roman"/>
              </a:defRPr>
            </a:pPr>
            <a:r>
              <a:t>A professor, a GSI, a roommate, a classmate, a study group…</a:t>
            </a:r>
          </a:p>
        </p:txBody>
      </p:sp>
      <p:sp>
        <p:nvSpPr>
          <p:cNvPr id="171"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172"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pic>
        <p:nvPicPr>
          <p:cNvPr id="17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r>
              <a:t>Why Do Books “Reply” to Niccolo but Not to Sokrates?</a:t>
            </a:r>
          </a:p>
        </p:txBody>
      </p:sp>
      <p:sp>
        <p:nvSpPr>
          <p:cNvPr id="178" name="The long 20th century will in all likelihood be seen in the future as the watershed in human experience:…"/>
          <p:cNvSpPr txBox="1"/>
          <p:nvPr>
            <p:ph type="body" idx="4294967295"/>
          </p:nvPr>
        </p:nvSpPr>
        <p:spPr>
          <a:xfrm>
            <a:off x="112563" y="1142997"/>
            <a:ext cx="6092343" cy="5397501"/>
          </a:xfrm>
          <a:prstGeom prst="rect">
            <a:avLst/>
          </a:prstGeom>
        </p:spPr>
        <p:txBody>
          <a:bodyPr lIns="45718" tIns="45718" rIns="45718" bIns="45718" anchor="t"/>
          <a:lstStyle/>
          <a:p>
            <a:pPr marL="0" indent="0" defTabSz="291643">
              <a:spcBef>
                <a:spcPts val="1100"/>
              </a:spcBef>
              <a:buSzTx/>
              <a:buNone/>
              <a:defRPr b="1" sz="2130">
                <a:latin typeface="+mj-lt"/>
                <a:ea typeface="+mj-ea"/>
                <a:cs typeface="+mj-cs"/>
                <a:sym typeface="Helvetica"/>
              </a:defRPr>
            </a:pPr>
            <a:r>
              <a:t>Your professors are—often—not good guides:</a:t>
            </a:r>
          </a:p>
          <a:p>
            <a:pPr marL="324611" indent="-324611" defTabSz="291643">
              <a:spcBef>
                <a:spcPts val="1100"/>
              </a:spcBef>
              <a:buSzPct val="100000"/>
              <a:defRPr sz="1703">
                <a:latin typeface="Times New Roman"/>
                <a:ea typeface="Times New Roman"/>
                <a:cs typeface="Times New Roman"/>
                <a:sym typeface="Times New Roman"/>
              </a:defRPr>
            </a:pPr>
            <a:r>
              <a:t>We are genuinely world-class at this: if we were not, we would not be here, doing what we do…</a:t>
            </a:r>
          </a:p>
          <a:p>
            <a:pPr lvl="1" marL="441358" indent="-170848" defTabSz="291643">
              <a:spcBef>
                <a:spcPts val="1100"/>
              </a:spcBef>
              <a:buSzPct val="100000"/>
              <a:defRPr sz="1703">
                <a:latin typeface="Times New Roman"/>
                <a:ea typeface="Times New Roman"/>
                <a:cs typeface="Times New Roman"/>
                <a:sym typeface="Times New Roman"/>
              </a:defRPr>
            </a:pPr>
            <a:r>
              <a:t>We are very good at learning from books, curled up in a chair…</a:t>
            </a:r>
          </a:p>
          <a:p>
            <a:pPr lvl="1" marL="441358" indent="-170848" defTabSz="291643">
              <a:spcBef>
                <a:spcPts val="1100"/>
              </a:spcBef>
              <a:buSzPct val="100000"/>
              <a:defRPr sz="1703">
                <a:latin typeface="Times New Roman"/>
                <a:ea typeface="Times New Roman"/>
                <a:cs typeface="Times New Roman"/>
                <a:sym typeface="Times New Roman"/>
              </a:defRPr>
            </a:pPr>
            <a:r>
              <a:t>We are very good at sitting in front of a screen, issuing commands and looking at the numbers that come back, in order to try to grasp in our minds the multi-dimensional shape of a dataset…</a:t>
            </a:r>
          </a:p>
          <a:p>
            <a:pPr lvl="1" marL="441358" indent="-170848" defTabSz="291643">
              <a:spcBef>
                <a:spcPts val="1100"/>
              </a:spcBef>
              <a:buSzPct val="100000"/>
              <a:defRPr sz="1703">
                <a:latin typeface="Times New Roman"/>
                <a:ea typeface="Times New Roman"/>
                <a:cs typeface="Times New Roman"/>
                <a:sym typeface="Times New Roman"/>
              </a:defRPr>
            </a:pPr>
            <a:r>
              <a:t>And for us it is largely </a:t>
            </a:r>
            <a:r>
              <a:rPr i="1"/>
              <a:t>unconscious…</a:t>
            </a:r>
            <a:endParaRPr i="1"/>
          </a:p>
          <a:p>
            <a:pPr marL="324611" indent="-324611" defTabSz="291643">
              <a:spcBef>
                <a:spcPts val="1100"/>
              </a:spcBef>
              <a:buSzPct val="100000"/>
              <a:defRPr sz="1703">
                <a:latin typeface="Times New Roman"/>
                <a:ea typeface="Times New Roman"/>
                <a:cs typeface="Times New Roman"/>
                <a:sym typeface="Times New Roman"/>
              </a:defRPr>
            </a:pPr>
            <a:r>
              <a:t>If this is going to work for you, you need to do consciously what we do largely unconsciously</a:t>
            </a:r>
            <a:endParaRPr i="1"/>
          </a:p>
          <a:p>
            <a:pPr marL="324611" indent="-324611" defTabSz="291643">
              <a:spcBef>
                <a:spcPts val="1100"/>
              </a:spcBef>
              <a:buSzPct val="100000"/>
              <a:defRPr sz="1703">
                <a:latin typeface="Times New Roman"/>
                <a:ea typeface="Times New Roman"/>
                <a:cs typeface="Times New Roman"/>
                <a:sym typeface="Times New Roman"/>
              </a:defRPr>
            </a:pPr>
            <a:r>
              <a:t>Universities are good settings for that to happen</a:t>
            </a:r>
          </a:p>
          <a:p>
            <a:pPr lvl="1" marL="441358" indent="-170848" defTabSz="291643">
              <a:spcBef>
                <a:spcPts val="1100"/>
              </a:spcBef>
              <a:buSzPct val="100000"/>
              <a:defRPr sz="1703">
                <a:latin typeface="Times New Roman"/>
                <a:ea typeface="Times New Roman"/>
                <a:cs typeface="Times New Roman"/>
                <a:sym typeface="Times New Roman"/>
              </a:defRPr>
            </a:pPr>
            <a:r>
              <a:t>But at a university like Berkeley, the “active learning” component happens largely by accident, as a byproduct of the formal educational process of large classes, lectures, &amp; exams</a:t>
            </a:r>
          </a:p>
        </p:txBody>
      </p:sp>
      <p:pic>
        <p:nvPicPr>
          <p:cNvPr id="179" name="Image" descr="Image"/>
          <p:cNvPicPr>
            <a:picLocks noChangeAspect="1"/>
          </p:cNvPicPr>
          <p:nvPr/>
        </p:nvPicPr>
        <p:blipFill>
          <a:blip r:embed="rId3">
            <a:extLst/>
          </a:blip>
          <a:stretch>
            <a:fillRect/>
          </a:stretch>
        </p:blipFill>
        <p:spPr>
          <a:xfrm>
            <a:off x="6204906" y="1142997"/>
            <a:ext cx="2797658" cy="5397501"/>
          </a:xfrm>
          <a:prstGeom prst="rect">
            <a:avLst/>
          </a:prstGeom>
          <a:ln w="12700">
            <a:miter lim="400000"/>
          </a:ln>
        </p:spPr>
      </p:pic>
      <p:sp>
        <p:nvSpPr>
          <p:cNvPr id="180" name="2: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audio</a:t>
            </a:r>
          </a:p>
        </p:txBody>
      </p:sp>
      <p:pic>
        <p:nvPicPr>
          <p:cNvPr id="18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93560" y="313990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4206665"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Read with Intent"/>
          <p:cNvSpPr txBox="1"/>
          <p:nvPr>
            <p:ph type="title" idx="4294967295"/>
          </p:nvPr>
        </p:nvSpPr>
        <p:spPr>
          <a:xfrm>
            <a:off x="103823" y="0"/>
            <a:ext cx="8890001" cy="1143001"/>
          </a:xfrm>
          <a:prstGeom prst="rect">
            <a:avLst/>
          </a:prstGeom>
        </p:spPr>
        <p:txBody>
          <a:bodyPr lIns="45719" tIns="45719" rIns="45719" bIns="45719"/>
          <a:lstStyle/>
          <a:p>
            <a:pPr>
              <a:defRPr sz="6000">
                <a:solidFill>
                  <a:srgbClr val="000080"/>
                </a:solidFill>
                <a:latin typeface="Calibri"/>
                <a:ea typeface="Calibri"/>
                <a:cs typeface="Calibri"/>
                <a:sym typeface="Calibri"/>
              </a:defRPr>
            </a:pPr>
            <a:r>
              <a:t>Read with </a:t>
            </a:r>
            <a:r>
              <a:rPr i="1"/>
              <a:t>Intent</a:t>
            </a:r>
          </a:p>
        </p:txBody>
      </p:sp>
      <p:sp>
        <p:nvSpPr>
          <p:cNvPr id="186" name="If you just skim, say, Dasgupta: Economics: A Very Short Introduction:…"/>
          <p:cNvSpPr txBox="1"/>
          <p:nvPr>
            <p:ph type="body" idx="4294967295"/>
          </p:nvPr>
        </p:nvSpPr>
        <p:spPr>
          <a:xfrm>
            <a:off x="103823" y="1143000"/>
            <a:ext cx="5656429" cy="5397500"/>
          </a:xfrm>
          <a:prstGeom prst="rect">
            <a:avLst/>
          </a:prstGeom>
        </p:spPr>
        <p:txBody>
          <a:bodyPr lIns="45719" tIns="45719" rIns="45719" bIns="45719" anchor="t"/>
          <a:lstStyle/>
          <a:p>
            <a:pPr marL="0" indent="0" defTabSz="333756">
              <a:spcBef>
                <a:spcPts val="1100"/>
              </a:spcBef>
              <a:buSzTx/>
              <a:buNone/>
              <a:defRPr b="1" sz="2190">
                <a:uFill>
                  <a:solidFill>
                    <a:srgbClr val="000000"/>
                  </a:solidFill>
                </a:uFill>
                <a:latin typeface="+mj-lt"/>
                <a:ea typeface="+mj-ea"/>
                <a:cs typeface="+mj-cs"/>
                <a:sym typeface="Helvetica"/>
              </a:defRPr>
            </a:pPr>
            <a:r>
              <a:t>If you just skim, say, Dasgupta: </a:t>
            </a:r>
            <a:r>
              <a:rPr i="1"/>
              <a:t>Economics: A Very Short Introduction</a:t>
            </a:r>
            <a:r>
              <a:t>:</a:t>
            </a:r>
          </a:p>
          <a:p>
            <a:pPr marL="333756" indent="-333756" defTabSz="333756">
              <a:spcBef>
                <a:spcPts val="1100"/>
              </a:spcBef>
              <a:buSzPct val="100000"/>
              <a:defRPr sz="1752">
                <a:uFill>
                  <a:solidFill>
                    <a:srgbClr val="000000"/>
                  </a:solidFill>
                </a:uFill>
                <a:latin typeface="Times New Roman"/>
                <a:ea typeface="Times New Roman"/>
                <a:cs typeface="Times New Roman"/>
                <a:sym typeface="Times New Roman"/>
              </a:defRPr>
            </a:pPr>
            <a:r>
              <a:t>You will then forget it—and you will have wasted an hour and a half</a:t>
            </a:r>
          </a:p>
          <a:p>
            <a:pPr marL="333756" indent="-333756" defTabSz="333756">
              <a:spcBef>
                <a:spcPts val="1100"/>
              </a:spcBef>
              <a:buSzPct val="100000"/>
              <a:defRPr sz="1752">
                <a:uFill>
                  <a:solidFill>
                    <a:srgbClr val="000000"/>
                  </a:solidFill>
                </a:uFill>
                <a:latin typeface="Times New Roman"/>
                <a:ea typeface="Times New Roman"/>
                <a:cs typeface="Times New Roman"/>
                <a:sym typeface="Times New Roman"/>
              </a:defRPr>
            </a:pPr>
            <a:r>
              <a:t>Our brains are very good at forgetting irrelevant information</a:t>
            </a:r>
          </a:p>
          <a:p>
            <a:pPr marL="333756" indent="-333756" defTabSz="333756">
              <a:spcBef>
                <a:spcPts val="1100"/>
              </a:spcBef>
              <a:buSzPct val="100000"/>
              <a:defRPr sz="1752">
                <a:uFill>
                  <a:solidFill>
                    <a:srgbClr val="000000"/>
                  </a:solidFill>
                </a:uFill>
                <a:latin typeface="Times New Roman"/>
                <a:ea typeface="Times New Roman"/>
                <a:cs typeface="Times New Roman"/>
                <a:sym typeface="Times New Roman"/>
              </a:defRPr>
            </a:pPr>
            <a:r>
              <a:t>And information we do not use and reuse is irrelevant</a:t>
            </a:r>
          </a:p>
          <a:p>
            <a:pPr marL="333756" indent="-333756" defTabSz="333756">
              <a:spcBef>
                <a:spcPts val="1100"/>
              </a:spcBef>
              <a:buSzPct val="100000"/>
              <a:defRPr sz="1752">
                <a:uFill>
                  <a:solidFill>
                    <a:srgbClr val="000000"/>
                  </a:solidFill>
                </a:uFill>
                <a:latin typeface="Times New Roman"/>
                <a:ea typeface="Times New Roman"/>
                <a:cs typeface="Times New Roman"/>
                <a:sym typeface="Times New Roman"/>
              </a:defRPr>
            </a:pPr>
            <a:r>
              <a:t>I want you to do what I do:</a:t>
            </a:r>
          </a:p>
          <a:p>
            <a:pPr lvl="1" marL="453791" indent="-175661" defTabSz="333756">
              <a:spcBef>
                <a:spcPts val="1100"/>
              </a:spcBef>
              <a:buSzPct val="100000"/>
              <a:defRPr sz="1752">
                <a:uFill>
                  <a:solidFill>
                    <a:srgbClr val="000000"/>
                  </a:solidFill>
                </a:uFill>
                <a:latin typeface="Times New Roman"/>
                <a:ea typeface="Times New Roman"/>
                <a:cs typeface="Times New Roman"/>
                <a:sym typeface="Times New Roman"/>
              </a:defRPr>
            </a:pPr>
            <a:r>
              <a:t>I am rarely just reading.</a:t>
            </a:r>
          </a:p>
          <a:p>
            <a:pPr lvl="1" marL="453791" indent="-175661" defTabSz="333756">
              <a:spcBef>
                <a:spcPts val="1100"/>
              </a:spcBef>
              <a:buSzPct val="100000"/>
              <a:defRPr sz="1752">
                <a:uFill>
                  <a:solidFill>
                    <a:srgbClr val="000000"/>
                  </a:solidFill>
                </a:uFill>
                <a:latin typeface="Times New Roman"/>
                <a:ea typeface="Times New Roman"/>
                <a:cs typeface="Times New Roman"/>
                <a:sym typeface="Times New Roman"/>
              </a:defRPr>
            </a:pPr>
            <a:r>
              <a:t>I am generally also analyzing, compressing, synthesizing, and summarizing. </a:t>
            </a:r>
          </a:p>
          <a:p>
            <a:pPr lvl="1" marL="453791" indent="-175661" defTabSz="333756">
              <a:spcBef>
                <a:spcPts val="1100"/>
              </a:spcBef>
              <a:buSzPct val="100000"/>
              <a:defRPr sz="1752">
                <a:uFill>
                  <a:solidFill>
                    <a:srgbClr val="000000"/>
                  </a:solidFill>
                </a:uFill>
                <a:latin typeface="Times New Roman"/>
                <a:ea typeface="Times New Roman"/>
                <a:cs typeface="Times New Roman"/>
                <a:sym typeface="Times New Roman"/>
              </a:defRPr>
            </a:pPr>
            <a:r>
              <a:t>I am taking notes—but very brief, synthesizing and summarizing notes. </a:t>
            </a:r>
          </a:p>
          <a:p>
            <a:pPr lvl="1" marL="453791" indent="-175661" defTabSz="333756">
              <a:spcBef>
                <a:spcPts val="1100"/>
              </a:spcBef>
              <a:buSzPct val="100000"/>
              <a:defRPr sz="1752">
                <a:uFill>
                  <a:solidFill>
                    <a:srgbClr val="000000"/>
                  </a:solidFill>
                </a:uFill>
                <a:latin typeface="Times New Roman"/>
                <a:ea typeface="Times New Roman"/>
                <a:cs typeface="Times New Roman"/>
                <a:sym typeface="Times New Roman"/>
              </a:defRPr>
            </a:pPr>
            <a:r>
              <a:t>And I am generally asking myself questions—and then answering them.</a:t>
            </a:r>
          </a:p>
        </p:txBody>
      </p:sp>
      <p:sp>
        <p:nvSpPr>
          <p:cNvPr id="187" name="1:3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audio</a:t>
            </a:r>
          </a:p>
        </p:txBody>
      </p:sp>
      <p:pic>
        <p:nvPicPr>
          <p:cNvPr id="188" name="Image" descr="Image"/>
          <p:cNvPicPr>
            <a:picLocks noChangeAspect="1"/>
          </p:cNvPicPr>
          <p:nvPr/>
        </p:nvPicPr>
        <p:blipFill>
          <a:blip r:embed="rId3">
            <a:extLst/>
          </a:blip>
          <a:stretch>
            <a:fillRect/>
          </a:stretch>
        </p:blipFill>
        <p:spPr>
          <a:xfrm>
            <a:off x="5888255" y="1143000"/>
            <a:ext cx="3105569" cy="5397500"/>
          </a:xfrm>
          <a:prstGeom prst="rect">
            <a:avLst/>
          </a:prstGeom>
          <a:ln w="12700">
            <a:miter lim="400000"/>
          </a:ln>
        </p:spPr>
      </p:pic>
      <p:pic>
        <p:nvPicPr>
          <p:cNvPr id="18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08098"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658332"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About the Course"/>
          <p:cNvSpPr txBox="1"/>
          <p:nvPr>
            <p:ph type="title" idx="4294967295"/>
          </p:nvPr>
        </p:nvSpPr>
        <p:spPr>
          <a:xfrm>
            <a:off x="112563" y="-3"/>
            <a:ext cx="8890001" cy="982843"/>
          </a:xfrm>
          <a:prstGeom prst="rect">
            <a:avLst/>
          </a:prstGeom>
        </p:spPr>
        <p:txBody>
          <a:bodyPr lIns="45718" tIns="45718" rIns="45718" bIns="45718"/>
          <a:lstStyle>
            <a:lvl1pPr defTabSz="192023">
              <a:defRPr sz="3359"/>
            </a:lvl1pPr>
          </a:lstStyle>
          <a:p>
            <a:pPr/>
            <a:r>
              <a:t>Lecture: Activity Flow for a Typical Module</a:t>
            </a:r>
          </a:p>
        </p:txBody>
      </p:sp>
      <p:sp>
        <p:nvSpPr>
          <p:cNvPr id="194" name="Oval"/>
          <p:cNvSpPr/>
          <p:nvPr/>
        </p:nvSpPr>
        <p:spPr>
          <a:xfrm>
            <a:off x="125263"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95" name="watch:…"/>
          <p:cNvSpPr txBox="1"/>
          <p:nvPr/>
        </p:nvSpPr>
        <p:spPr>
          <a:xfrm>
            <a:off x="362415" y="974776"/>
            <a:ext cx="109942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a:t>
            </a:r>
            <a:r>
              <a:t>:</a:t>
            </a:r>
          </a:p>
          <a:p>
            <a:pPr algn="ctr">
              <a:spcBef>
                <a:spcPts val="0"/>
              </a:spcBef>
              <a:defRPr b="0" sz="1500"/>
            </a:pPr>
            <a:r>
              <a:t>introductory</a:t>
            </a:r>
          </a:p>
          <a:p>
            <a:pPr algn="ctr">
              <a:spcBef>
                <a:spcPts val="0"/>
              </a:spcBef>
              <a:defRPr b="0" sz="1500"/>
            </a:pPr>
            <a:r>
              <a:t>video</a:t>
            </a:r>
          </a:p>
        </p:txBody>
      </p:sp>
      <p:sp>
        <p:nvSpPr>
          <p:cNvPr id="196" name="Line"/>
          <p:cNvSpPr/>
          <p:nvPr/>
        </p:nvSpPr>
        <p:spPr>
          <a:xfrm>
            <a:off x="1725463"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197" name="Oval"/>
          <p:cNvSpPr/>
          <p:nvPr/>
        </p:nvSpPr>
        <p:spPr>
          <a:xfrm>
            <a:off x="2357518"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198" name="read:…"/>
          <p:cNvSpPr txBox="1"/>
          <p:nvPr/>
        </p:nvSpPr>
        <p:spPr>
          <a:xfrm>
            <a:off x="2521980" y="974776"/>
            <a:ext cx="125857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prefatory </a:t>
            </a:r>
          </a:p>
          <a:p>
            <a:pPr algn="ctr">
              <a:spcBef>
                <a:spcPts val="0"/>
              </a:spcBef>
              <a:defRPr b="0" sz="1500"/>
            </a:pPr>
            <a:r>
              <a:t>reading notes</a:t>
            </a:r>
          </a:p>
        </p:txBody>
      </p:sp>
      <p:sp>
        <p:nvSpPr>
          <p:cNvPr id="199" name="Line"/>
          <p:cNvSpPr/>
          <p:nvPr/>
        </p:nvSpPr>
        <p:spPr>
          <a:xfrm>
            <a:off x="3957718"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00" name="Oval"/>
          <p:cNvSpPr/>
          <p:nvPr/>
        </p:nvSpPr>
        <p:spPr>
          <a:xfrm>
            <a:off x="4589774"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01" name="read:…"/>
          <p:cNvSpPr txBox="1"/>
          <p:nvPr/>
        </p:nvSpPr>
        <p:spPr>
          <a:xfrm>
            <a:off x="4950177" y="974776"/>
            <a:ext cx="86669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read</a:t>
            </a:r>
            <a:r>
              <a:t>:</a:t>
            </a:r>
          </a:p>
          <a:p>
            <a:pPr algn="ctr">
              <a:spcBef>
                <a:spcPts val="0"/>
              </a:spcBef>
              <a:defRPr b="0" sz="1500"/>
            </a:pPr>
            <a:r>
              <a:t>assigned</a:t>
            </a:r>
          </a:p>
          <a:p>
            <a:pPr algn="ctr">
              <a:spcBef>
                <a:spcPts val="0"/>
              </a:spcBef>
              <a:defRPr b="0" sz="1500"/>
            </a:pPr>
            <a:r>
              <a:t>readings</a:t>
            </a:r>
          </a:p>
        </p:txBody>
      </p:sp>
      <p:sp>
        <p:nvSpPr>
          <p:cNvPr id="202" name="Line"/>
          <p:cNvSpPr/>
          <p:nvPr/>
        </p:nvSpPr>
        <p:spPr>
          <a:xfrm>
            <a:off x="6189974" y="1409133"/>
            <a:ext cx="631140"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03" name="Oval"/>
          <p:cNvSpPr/>
          <p:nvPr/>
        </p:nvSpPr>
        <p:spPr>
          <a:xfrm>
            <a:off x="6822030" y="76199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04" name="Line"/>
          <p:cNvSpPr/>
          <p:nvPr/>
        </p:nvSpPr>
        <p:spPr>
          <a:xfrm>
            <a:off x="7591399" y="2044697"/>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05" name="Oval"/>
          <p:cNvSpPr/>
          <p:nvPr/>
        </p:nvSpPr>
        <p:spPr>
          <a:xfrm>
            <a:off x="4589774"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06" name="Line"/>
          <p:cNvSpPr/>
          <p:nvPr/>
        </p:nvSpPr>
        <p:spPr>
          <a:xfrm flipH="1">
            <a:off x="3936278" y="3022598"/>
            <a:ext cx="639966"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07" name="Oval"/>
          <p:cNvSpPr/>
          <p:nvPr/>
        </p:nvSpPr>
        <p:spPr>
          <a:xfrm>
            <a:off x="2357518"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08" name="participate:…"/>
          <p:cNvSpPr txBox="1"/>
          <p:nvPr/>
        </p:nvSpPr>
        <p:spPr>
          <a:xfrm>
            <a:off x="4741460" y="2589628"/>
            <a:ext cx="130052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participate</a:t>
            </a:r>
            <a:r>
              <a:t>:</a:t>
            </a:r>
          </a:p>
          <a:p>
            <a:pPr algn="ctr">
              <a:spcBef>
                <a:spcPts val="0"/>
              </a:spcBef>
              <a:defRPr b="0" sz="1500"/>
            </a:pPr>
            <a:r>
              <a:t> 60 min zoom </a:t>
            </a:r>
          </a:p>
          <a:p>
            <a:pPr algn="ctr">
              <a:spcBef>
                <a:spcPts val="0"/>
              </a:spcBef>
              <a:defRPr b="0" sz="1500"/>
            </a:pPr>
            <a:r>
              <a:t>q&amp;a session </a:t>
            </a:r>
          </a:p>
        </p:txBody>
      </p:sp>
      <p:sp>
        <p:nvSpPr>
          <p:cNvPr id="209" name="Line"/>
          <p:cNvSpPr/>
          <p:nvPr/>
        </p:nvSpPr>
        <p:spPr>
          <a:xfrm flipH="1" flipV="1">
            <a:off x="1725462" y="3022597"/>
            <a:ext cx="6367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10" name="Oval"/>
          <p:cNvSpPr/>
          <p:nvPr/>
        </p:nvSpPr>
        <p:spPr>
          <a:xfrm>
            <a:off x="125263" y="23754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11" name="do:…"/>
          <p:cNvSpPr txBox="1"/>
          <p:nvPr/>
        </p:nvSpPr>
        <p:spPr>
          <a:xfrm>
            <a:off x="2356602" y="2589628"/>
            <a:ext cx="1565629"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do</a:t>
            </a:r>
            <a:r>
              <a:t>:</a:t>
            </a:r>
          </a:p>
          <a:p>
            <a:pPr algn="ctr">
              <a:spcBef>
                <a:spcPts val="0"/>
              </a:spcBef>
              <a:defRPr b="0" sz="1500"/>
            </a:pPr>
            <a:r>
              <a:t>jupyter notebook </a:t>
            </a:r>
          </a:p>
          <a:p>
            <a:pPr algn="ctr">
              <a:spcBef>
                <a:spcPts val="0"/>
              </a:spcBef>
              <a:defRPr b="0" sz="1500"/>
            </a:pPr>
            <a:r>
              <a:t>problem set</a:t>
            </a:r>
          </a:p>
        </p:txBody>
      </p:sp>
      <p:sp>
        <p:nvSpPr>
          <p:cNvPr id="212" name="Oval"/>
          <p:cNvSpPr/>
          <p:nvPr/>
        </p:nvSpPr>
        <p:spPr>
          <a:xfrm>
            <a:off x="6799758" y="2367725"/>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13" name="discuss:…"/>
          <p:cNvSpPr txBox="1"/>
          <p:nvPr/>
        </p:nvSpPr>
        <p:spPr>
          <a:xfrm>
            <a:off x="6908695" y="974776"/>
            <a:ext cx="1554653"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discuss</a:t>
            </a:r>
            <a:r>
              <a:t>:</a:t>
            </a:r>
          </a:p>
          <a:p>
            <a:pPr algn="ctr">
              <a:spcBef>
                <a:spcPts val="0"/>
              </a:spcBef>
              <a:defRPr b="0" sz="1500"/>
            </a:pPr>
            <a:r>
              <a:t>(asynchronously)</a:t>
            </a:r>
          </a:p>
          <a:p>
            <a:pPr algn="ctr">
              <a:spcBef>
                <a:spcPts val="0"/>
              </a:spcBef>
              <a:defRPr b="0" sz="1500"/>
            </a:pPr>
            <a:r>
              <a:t>readings</a:t>
            </a:r>
          </a:p>
        </p:txBody>
      </p:sp>
      <p:sp>
        <p:nvSpPr>
          <p:cNvPr id="214" name="Line"/>
          <p:cNvSpPr/>
          <p:nvPr/>
        </p:nvSpPr>
        <p:spPr>
          <a:xfrm flipH="1">
            <a:off x="6146799" y="3014860"/>
            <a:ext cx="637548" cy="1"/>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15" name="Oval"/>
          <p:cNvSpPr/>
          <p:nvPr/>
        </p:nvSpPr>
        <p:spPr>
          <a:xfrm>
            <a:off x="2369302" y="4000498"/>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16" name="Oval"/>
          <p:cNvSpPr/>
          <p:nvPr/>
        </p:nvSpPr>
        <p:spPr>
          <a:xfrm>
            <a:off x="125263" y="398836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17" name="(asynchronously)…"/>
          <p:cNvSpPr txBox="1"/>
          <p:nvPr/>
        </p:nvSpPr>
        <p:spPr>
          <a:xfrm>
            <a:off x="112563" y="2688501"/>
            <a:ext cx="1628788"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(asynchronously) </a:t>
            </a:r>
          </a:p>
          <a:p>
            <a:pPr algn="ctr">
              <a:spcBef>
                <a:spcPts val="0"/>
              </a:spcBef>
              <a:defRPr b="0" sz="1500"/>
            </a:pPr>
            <a:r>
              <a:rPr b="1"/>
              <a:t>reflect &amp; discuss</a:t>
            </a:r>
          </a:p>
          <a:p>
            <a:pPr algn="ctr">
              <a:spcBef>
                <a:spcPts val="0"/>
              </a:spcBef>
              <a:defRPr b="0" sz="1500"/>
            </a:pPr>
            <a:r>
              <a:t> the module </a:t>
            </a:r>
          </a:p>
        </p:txBody>
      </p:sp>
      <p:sp>
        <p:nvSpPr>
          <p:cNvPr id="218" name="Line"/>
          <p:cNvSpPr/>
          <p:nvPr/>
        </p:nvSpPr>
        <p:spPr>
          <a:xfrm flipV="1">
            <a:off x="1738163" y="4623362"/>
            <a:ext cx="624037"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19" name="Oval"/>
          <p:cNvSpPr/>
          <p:nvPr/>
        </p:nvSpPr>
        <p:spPr>
          <a:xfrm>
            <a:off x="4577075" y="3976227"/>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20" name="submit…"/>
          <p:cNvSpPr txBox="1"/>
          <p:nvPr/>
        </p:nvSpPr>
        <p:spPr>
          <a:xfrm>
            <a:off x="2395647" y="3987798"/>
            <a:ext cx="1523027" cy="1005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submit</a:t>
            </a:r>
            <a:r>
              <a:t> </a:t>
            </a:r>
          </a:p>
          <a:p>
            <a:pPr algn="ctr">
              <a:spcBef>
                <a:spcPts val="0"/>
              </a:spcBef>
              <a:defRPr b="0" sz="1500"/>
            </a:pPr>
            <a:r>
              <a:t> section google </a:t>
            </a:r>
          </a:p>
          <a:p>
            <a:pPr algn="ctr">
              <a:spcBef>
                <a:spcPts val="0"/>
              </a:spcBef>
              <a:defRPr b="0" sz="1500"/>
            </a:pPr>
            <a:r>
              <a:t>doc (&amp;, if chosen</a:t>
            </a:r>
          </a:p>
          <a:p>
            <a:pPr algn="ctr">
              <a:spcBef>
                <a:spcPts val="0"/>
              </a:spcBef>
              <a:defRPr sz="1500"/>
            </a:pPr>
            <a:r>
              <a:t>present</a:t>
            </a:r>
          </a:p>
        </p:txBody>
      </p:sp>
      <p:sp>
        <p:nvSpPr>
          <p:cNvPr id="221" name="Line"/>
          <p:cNvSpPr/>
          <p:nvPr/>
        </p:nvSpPr>
        <p:spPr>
          <a:xfrm flipV="1">
            <a:off x="3957718" y="4623362"/>
            <a:ext cx="624038" cy="3"/>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22" name="Oval"/>
          <p:cNvSpPr/>
          <p:nvPr/>
        </p:nvSpPr>
        <p:spPr>
          <a:xfrm>
            <a:off x="6809330" y="3957882"/>
            <a:ext cx="1587501" cy="1270001"/>
          </a:xfrm>
          <a:prstGeom prst="ellipse">
            <a:avLst/>
          </a:prstGeom>
          <a:solidFill>
            <a:srgbClr val="FFFFFF"/>
          </a:solidFill>
          <a:ln w="25400">
            <a:solidFill>
              <a:schemeClr val="accent1"/>
            </a:solidFill>
          </a:ln>
        </p:spPr>
        <p:txBody>
          <a:bodyPr lIns="45718" tIns="45718" rIns="45718" bIns="45718"/>
          <a:lstStyle/>
          <a:p>
            <a:pPr>
              <a:spcBef>
                <a:spcPts val="0"/>
              </a:spcBef>
              <a:defRPr b="0" sz="1800"/>
            </a:pPr>
          </a:p>
        </p:txBody>
      </p:sp>
      <p:sp>
        <p:nvSpPr>
          <p:cNvPr id="223" name="Line"/>
          <p:cNvSpPr/>
          <p:nvPr/>
        </p:nvSpPr>
        <p:spPr>
          <a:xfrm flipV="1">
            <a:off x="6189974" y="4605018"/>
            <a:ext cx="624038" cy="2"/>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24" name="4:30 audio; 7:45 in this slide group"/>
          <p:cNvSpPr txBox="1"/>
          <p:nvPr/>
        </p:nvSpPr>
        <p:spPr>
          <a:xfrm>
            <a:off x="0" y="6525263"/>
            <a:ext cx="348182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4:30 audio; 7:45 in this slide group</a:t>
            </a:r>
          </a:p>
        </p:txBody>
      </p:sp>
      <p:sp>
        <p:nvSpPr>
          <p:cNvPr id="225" name="Line"/>
          <p:cNvSpPr/>
          <p:nvPr/>
        </p:nvSpPr>
        <p:spPr>
          <a:xfrm>
            <a:off x="910097" y="3632783"/>
            <a:ext cx="1" cy="342880"/>
          </a:xfrm>
          <a:prstGeom prst="line">
            <a:avLst/>
          </a:prstGeom>
          <a:ln w="25400">
            <a:solidFill>
              <a:schemeClr val="accent1"/>
            </a:solidFill>
            <a:tailEnd type="triangle"/>
          </a:ln>
        </p:spPr>
        <p:txBody>
          <a:bodyPr lIns="45718" tIns="45718" rIns="45718" bIns="45718"/>
          <a:lstStyle/>
          <a:p>
            <a:pPr>
              <a:spcBef>
                <a:spcPts val="0"/>
              </a:spcBef>
              <a:defRPr b="0" sz="1800"/>
            </a:pPr>
          </a:p>
        </p:txBody>
      </p:sp>
      <p:sp>
        <p:nvSpPr>
          <p:cNvPr id="226" name="talk: for 15 min…"/>
          <p:cNvSpPr txBox="1"/>
          <p:nvPr/>
        </p:nvSpPr>
        <p:spPr>
          <a:xfrm>
            <a:off x="6860207" y="4063998"/>
            <a:ext cx="1439541" cy="1082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100"/>
            </a:pPr>
            <a:r>
              <a:t>t</a:t>
            </a:r>
            <a:r>
              <a:rPr b="1"/>
              <a:t>alk:</a:t>
            </a:r>
            <a:r>
              <a:t> for 15 min </a:t>
            </a:r>
          </a:p>
          <a:p>
            <a:pPr algn="ctr">
              <a:spcBef>
                <a:spcPts val="0"/>
              </a:spcBef>
              <a:defRPr b="0" sz="1100"/>
            </a:pPr>
            <a:r>
              <a:t>about the course </a:t>
            </a:r>
          </a:p>
          <a:p>
            <a:pPr algn="ctr">
              <a:spcBef>
                <a:spcPts val="0"/>
              </a:spcBef>
              <a:defRPr b="0" sz="1100"/>
            </a:pPr>
            <a:r>
              <a:t>with someone </a:t>
            </a:r>
          </a:p>
          <a:p>
            <a:pPr algn="ctr">
              <a:spcBef>
                <a:spcPts val="0"/>
              </a:spcBef>
              <a:defRPr b="0" sz="1100"/>
            </a:pPr>
            <a:r>
              <a:t>not in your section </a:t>
            </a:r>
          </a:p>
          <a:p>
            <a:pPr algn="ctr">
              <a:spcBef>
                <a:spcPts val="0"/>
              </a:spcBef>
              <a:defRPr b="0" sz="1100"/>
            </a:pPr>
            <a:r>
              <a:t>(email zoom meeting </a:t>
            </a:r>
          </a:p>
          <a:p>
            <a:pPr algn="ctr">
              <a:spcBef>
                <a:spcPts val="0"/>
              </a:spcBef>
              <a:defRPr b="0" sz="1100"/>
            </a:pPr>
            <a:r>
              <a:t>id to instructors)</a:t>
            </a:r>
          </a:p>
        </p:txBody>
      </p:sp>
      <p:sp>
        <p:nvSpPr>
          <p:cNvPr id="227" name="provide…"/>
          <p:cNvSpPr txBox="1"/>
          <p:nvPr/>
        </p:nvSpPr>
        <p:spPr>
          <a:xfrm>
            <a:off x="4807302" y="4241366"/>
            <a:ext cx="1152445"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t>provide </a:t>
            </a:r>
          </a:p>
          <a:p>
            <a:pPr algn="ctr">
              <a:spcBef>
                <a:spcPts val="0"/>
              </a:spcBef>
              <a:defRPr b="0" sz="1500"/>
            </a:pPr>
            <a:r>
              <a:rPr b="1"/>
              <a:t>feedback</a:t>
            </a:r>
          </a:p>
          <a:p>
            <a:pPr algn="ctr">
              <a:spcBef>
                <a:spcPts val="0"/>
              </a:spcBef>
              <a:defRPr b="0" sz="1500"/>
            </a:pPr>
            <a:r>
              <a:t> to teachers </a:t>
            </a:r>
          </a:p>
        </p:txBody>
      </p:sp>
      <p:sp>
        <p:nvSpPr>
          <p:cNvPr id="228" name="watch &amp; listen:…"/>
          <p:cNvSpPr txBox="1"/>
          <p:nvPr/>
        </p:nvSpPr>
        <p:spPr>
          <a:xfrm>
            <a:off x="6908695" y="2581891"/>
            <a:ext cx="1437916" cy="777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500"/>
            </a:pPr>
            <a:r>
              <a:rPr b="1"/>
              <a:t>watch &amp; listen</a:t>
            </a:r>
            <a:r>
              <a:t>:</a:t>
            </a:r>
          </a:p>
          <a:p>
            <a:pPr algn="ctr">
              <a:spcBef>
                <a:spcPts val="0"/>
              </a:spcBef>
              <a:defRPr b="0" sz="1500"/>
            </a:pPr>
            <a:r>
              <a:t>slides with </a:t>
            </a:r>
          </a:p>
          <a:p>
            <a:pPr algn="ctr">
              <a:spcBef>
                <a:spcPts val="0"/>
              </a:spcBef>
              <a:defRPr b="0" sz="1500"/>
            </a:pPr>
            <a:r>
              <a:t>audio</a:t>
            </a:r>
          </a:p>
        </p:txBody>
      </p:sp>
      <p:sp>
        <p:nvSpPr>
          <p:cNvPr id="229" name="section…"/>
          <p:cNvSpPr txBox="1"/>
          <p:nvPr/>
        </p:nvSpPr>
        <p:spPr>
          <a:xfrm>
            <a:off x="264858" y="3987798"/>
            <a:ext cx="1196982" cy="1158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spcBef>
                <a:spcPts val="0"/>
              </a:spcBef>
              <a:defRPr b="0" sz="1200"/>
            </a:pPr>
            <a:r>
              <a:rPr b="1"/>
              <a:t>section </a:t>
            </a:r>
            <a:endParaRPr b="1"/>
          </a:p>
          <a:p>
            <a:pPr algn="ctr">
              <a:spcBef>
                <a:spcPts val="0"/>
              </a:spcBef>
              <a:defRPr b="0" sz="1200"/>
            </a:pPr>
            <a:r>
              <a:rPr b="1"/>
              <a:t>breakout</a:t>
            </a:r>
            <a:r>
              <a:t>:</a:t>
            </a:r>
          </a:p>
          <a:p>
            <a:pPr algn="ctr">
              <a:spcBef>
                <a:spcPts val="0"/>
              </a:spcBef>
              <a:defRPr b="0" sz="1200"/>
            </a:pPr>
            <a:r>
              <a:t>45 min 8 person</a:t>
            </a:r>
          </a:p>
          <a:p>
            <a:pPr algn="ctr">
              <a:spcBef>
                <a:spcPts val="0"/>
              </a:spcBef>
              <a:defRPr b="0" sz="1200"/>
            </a:pPr>
            <a:r>
              <a:t>zoom section</a:t>
            </a:r>
          </a:p>
          <a:p>
            <a:pPr algn="ctr">
              <a:spcBef>
                <a:spcPts val="0"/>
              </a:spcBef>
              <a:defRPr b="0" sz="1200"/>
            </a:pPr>
            <a:r>
              <a:t>discussion (15 </a:t>
            </a:r>
          </a:p>
          <a:p>
            <a:pPr algn="ctr">
              <a:spcBef>
                <a:spcPts val="0"/>
              </a:spcBef>
              <a:defRPr b="0" sz="1200"/>
            </a:pPr>
            <a:r>
              <a:t>min with GSI)</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